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66"/>
  </p:notesMasterIdLst>
  <p:sldIdLst>
    <p:sldId id="344" r:id="rId2"/>
    <p:sldId id="260" r:id="rId3"/>
    <p:sldId id="431" r:id="rId4"/>
    <p:sldId id="321" r:id="rId5"/>
    <p:sldId id="395" r:id="rId6"/>
    <p:sldId id="396" r:id="rId7"/>
    <p:sldId id="383" r:id="rId8"/>
    <p:sldId id="384" r:id="rId9"/>
    <p:sldId id="320" r:id="rId10"/>
    <p:sldId id="346" r:id="rId11"/>
    <p:sldId id="323" r:id="rId12"/>
    <p:sldId id="348" r:id="rId13"/>
    <p:sldId id="405" r:id="rId14"/>
    <p:sldId id="403" r:id="rId15"/>
    <p:sldId id="404" r:id="rId16"/>
    <p:sldId id="420" r:id="rId17"/>
    <p:sldId id="331" r:id="rId18"/>
    <p:sldId id="351" r:id="rId19"/>
    <p:sldId id="332" r:id="rId20"/>
    <p:sldId id="349" r:id="rId21"/>
    <p:sldId id="342" r:id="rId22"/>
    <p:sldId id="410" r:id="rId23"/>
    <p:sldId id="411" r:id="rId24"/>
    <p:sldId id="406" r:id="rId25"/>
    <p:sldId id="417" r:id="rId26"/>
    <p:sldId id="418" r:id="rId27"/>
    <p:sldId id="419" r:id="rId28"/>
    <p:sldId id="414" r:id="rId29"/>
    <p:sldId id="421" r:id="rId30"/>
    <p:sldId id="432" r:id="rId31"/>
    <p:sldId id="433" r:id="rId32"/>
    <p:sldId id="435" r:id="rId33"/>
    <p:sldId id="434" r:id="rId34"/>
    <p:sldId id="386" r:id="rId35"/>
    <p:sldId id="422" r:id="rId36"/>
    <p:sldId id="388" r:id="rId37"/>
    <p:sldId id="389" r:id="rId38"/>
    <p:sldId id="390" r:id="rId39"/>
    <p:sldId id="391" r:id="rId40"/>
    <p:sldId id="392" r:id="rId41"/>
    <p:sldId id="393" r:id="rId42"/>
    <p:sldId id="335" r:id="rId43"/>
    <p:sldId id="350" r:id="rId44"/>
    <p:sldId id="343" r:id="rId45"/>
    <p:sldId id="423" r:id="rId46"/>
    <p:sldId id="424" r:id="rId47"/>
    <p:sldId id="425" r:id="rId48"/>
    <p:sldId id="426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407" r:id="rId57"/>
    <p:sldId id="361" r:id="rId58"/>
    <p:sldId id="362" r:id="rId59"/>
    <p:sldId id="363" r:id="rId60"/>
    <p:sldId id="364" r:id="rId61"/>
    <p:sldId id="382" r:id="rId62"/>
    <p:sldId id="415" r:id="rId63"/>
    <p:sldId id="416" r:id="rId64"/>
    <p:sldId id="430" r:id="rId65"/>
  </p:sldIdLst>
  <p:sldSz cx="9144000" cy="6858000" type="screen4x3"/>
  <p:notesSz cx="7099300" cy="10234613"/>
  <p:custDataLst>
    <p:tags r:id="rId67"/>
  </p:custDataLst>
  <p:defaultTextStyle>
    <a:defPPr>
      <a:defRPr lang="ar-SY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6327" autoAdjust="0"/>
  </p:normalViewPr>
  <p:slideViewPr>
    <p:cSldViewPr>
      <p:cViewPr varScale="1">
        <p:scale>
          <a:sx n="104" d="100"/>
          <a:sy n="104" d="100"/>
        </p:scale>
        <p:origin x="753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0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07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07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image" Target="../media/image136.wmf"/><Relationship Id="rId7" Type="http://schemas.openxmlformats.org/officeDocument/2006/relationships/image" Target="../media/image140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10" Type="http://schemas.openxmlformats.org/officeDocument/2006/relationships/image" Target="../media/image143.wmf"/><Relationship Id="rId4" Type="http://schemas.openxmlformats.org/officeDocument/2006/relationships/image" Target="../media/image137.wmf"/><Relationship Id="rId9" Type="http://schemas.openxmlformats.org/officeDocument/2006/relationships/image" Target="../media/image14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4" Type="http://schemas.openxmlformats.org/officeDocument/2006/relationships/image" Target="../media/image16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4" Type="http://schemas.openxmlformats.org/officeDocument/2006/relationships/image" Target="../media/image16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4" Type="http://schemas.openxmlformats.org/officeDocument/2006/relationships/image" Target="../media/image16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Relationship Id="rId5" Type="http://schemas.openxmlformats.org/officeDocument/2006/relationships/image" Target="../media/image177.wmf"/><Relationship Id="rId4" Type="http://schemas.openxmlformats.org/officeDocument/2006/relationships/image" Target="../media/image176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7" Type="http://schemas.openxmlformats.org/officeDocument/2006/relationships/image" Target="../media/image182.wmf"/><Relationship Id="rId2" Type="http://schemas.openxmlformats.org/officeDocument/2006/relationships/image" Target="../media/image178.wmf"/><Relationship Id="rId1" Type="http://schemas.openxmlformats.org/officeDocument/2006/relationships/image" Target="../media/image53.wmf"/><Relationship Id="rId6" Type="http://schemas.openxmlformats.org/officeDocument/2006/relationships/image" Target="../media/image181.wmf"/><Relationship Id="rId5" Type="http://schemas.openxmlformats.org/officeDocument/2006/relationships/image" Target="../media/image48.wmf"/><Relationship Id="rId4" Type="http://schemas.openxmlformats.org/officeDocument/2006/relationships/image" Target="../media/image180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4" Type="http://schemas.openxmlformats.org/officeDocument/2006/relationships/image" Target="../media/image18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4" Type="http://schemas.openxmlformats.org/officeDocument/2006/relationships/image" Target="../media/image19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wmf"/><Relationship Id="rId1" Type="http://schemas.openxmlformats.org/officeDocument/2006/relationships/image" Target="../media/image193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Relationship Id="rId6" Type="http://schemas.openxmlformats.org/officeDocument/2006/relationships/image" Target="../media/image203.wmf"/><Relationship Id="rId5" Type="http://schemas.openxmlformats.org/officeDocument/2006/relationships/image" Target="../media/image202.wmf"/><Relationship Id="rId4" Type="http://schemas.openxmlformats.org/officeDocument/2006/relationships/image" Target="../media/image20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8.wmf"/><Relationship Id="rId7" Type="http://schemas.openxmlformats.org/officeDocument/2006/relationships/image" Target="../media/image49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9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C63B7250-9D47-466E-9AA1-5EB41247429E}" type="datetimeFigureOut">
              <a:rPr lang="ar-SA" smtClean="0"/>
              <a:pPr/>
              <a:t>01/07/1440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51A782A4-3718-4EE4-B187-355C1355CACC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5973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عنوان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20" name="عنوان فرعي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ستطيل مستدير الزوايا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>
          <a:xfrm>
            <a:off x="3429000" y="6492875"/>
            <a:ext cx="2286000" cy="365125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>
          <a:xfrm>
            <a:off x="6858000" y="6492875"/>
            <a:ext cx="2286000" cy="365125"/>
          </a:xfrm>
        </p:spPr>
        <p:txBody>
          <a:bodyPr/>
          <a:lstStyle/>
          <a:p>
            <a:r>
              <a:rPr lang="ar-SY" dirty="0"/>
              <a:t>د. عماد الروح - منظمات الجهد المستمر</a:t>
            </a: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</p:spPr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مستطيل ذو زاوية واحدة مستديرة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/>
              <a:t>انقر فوق الرمز لإضافة صورة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مستطيل مستدير الزوايا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عنصر نائب للعنوان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  <a:p>
            <a:pPr lvl="1" eaLnBrk="1" latinLnBrk="0" hangingPunct="1"/>
            <a:r>
              <a:rPr kumimoji="0" lang="ar-SA"/>
              <a:t>المستوى الثاني</a:t>
            </a:r>
          </a:p>
          <a:p>
            <a:pPr lvl="2" eaLnBrk="1" latinLnBrk="0" hangingPunct="1"/>
            <a:r>
              <a:rPr kumimoji="0" lang="ar-SA"/>
              <a:t>المستوى الثالث</a:t>
            </a:r>
          </a:p>
          <a:p>
            <a:pPr lvl="3" eaLnBrk="1" latinLnBrk="0" hangingPunct="1"/>
            <a:r>
              <a:rPr kumimoji="0" lang="ar-SA"/>
              <a:t>المستوى الرابع</a:t>
            </a:r>
          </a:p>
          <a:p>
            <a:pPr lvl="4" eaLnBrk="1" latinLnBrk="0" hangingPunct="1"/>
            <a:r>
              <a:rPr kumimoji="0" lang="ar-SA"/>
              <a:t>المستوى الخامس</a:t>
            </a:r>
            <a:endParaRPr kumimoji="0" lang="en-US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2017-2018</a:t>
            </a:r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2C0DA8FC-BB9E-42E2-A4DE-D94B488C17FE}" type="slidenum">
              <a:rPr lang="ar-SY" smtClean="0"/>
              <a:pPr/>
              <a:t>‹#›</a:t>
            </a:fld>
            <a:endParaRPr lang="ar-S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1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r" rtl="1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r" rtl="1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r" rtl="1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r" rtl="1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r" rtl="1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6.wmf"/><Relationship Id="rId3" Type="http://schemas.openxmlformats.org/officeDocument/2006/relationships/image" Target="../media/image21.jpeg"/><Relationship Id="rId7" Type="http://schemas.openxmlformats.org/officeDocument/2006/relationships/image" Target="../media/image27.jpeg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2.jpeg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7.wmf"/><Relationship Id="rId3" Type="http://schemas.openxmlformats.org/officeDocument/2006/relationships/image" Target="../media/image41.png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40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42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36.bin"/><Relationship Id="rId3" Type="http://schemas.openxmlformats.org/officeDocument/2006/relationships/oleObject" Target="../embeddings/oleObject29.bin"/><Relationship Id="rId21" Type="http://schemas.openxmlformats.org/officeDocument/2006/relationships/image" Target="../media/image51.wmf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32.wmf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50.wmf"/><Relationship Id="rId4" Type="http://schemas.openxmlformats.org/officeDocument/2006/relationships/image" Target="../media/image46.wmf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3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11" Type="http://schemas.openxmlformats.org/officeDocument/2006/relationships/image" Target="../media/image60.wmf"/><Relationship Id="rId5" Type="http://schemas.openxmlformats.org/officeDocument/2006/relationships/oleObject" Target="../embeddings/oleObject41.bin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62.jpeg"/><Relationship Id="rId9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2.jpeg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7.jpeg"/><Relationship Id="rId11" Type="http://schemas.openxmlformats.org/officeDocument/2006/relationships/image" Target="../media/image66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51.bin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70.wmf"/><Relationship Id="rId4" Type="http://schemas.openxmlformats.org/officeDocument/2006/relationships/image" Target="../media/image73.jpeg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7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7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73.jpeg"/><Relationship Id="rId4" Type="http://schemas.openxmlformats.org/officeDocument/2006/relationships/image" Target="../media/image74.wmf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3.png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5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83.png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87.w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58.bin"/><Relationship Id="rId9" Type="http://schemas.openxmlformats.org/officeDocument/2006/relationships/image" Target="../media/image8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9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104.jpeg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02.wmf"/><Relationship Id="rId10" Type="http://schemas.openxmlformats.org/officeDocument/2006/relationships/image" Target="../media/image101.jpeg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111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107.wmf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10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8.bin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0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4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107.wmf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1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09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81.bin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7.wmf"/><Relationship Id="rId11" Type="http://schemas.openxmlformats.org/officeDocument/2006/relationships/image" Target="../media/image116.wmf"/><Relationship Id="rId5" Type="http://schemas.openxmlformats.org/officeDocument/2006/relationships/oleObject" Target="../embeddings/oleObject80.bin"/><Relationship Id="rId15" Type="http://schemas.openxmlformats.org/officeDocument/2006/relationships/image" Target="../media/image110.wmf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82.bin"/><Relationship Id="rId14" Type="http://schemas.openxmlformats.org/officeDocument/2006/relationships/oleObject" Target="../embeddings/oleObject8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17.wmf"/><Relationship Id="rId3" Type="http://schemas.openxmlformats.org/officeDocument/2006/relationships/image" Target="../media/image112.jpeg"/><Relationship Id="rId7" Type="http://schemas.openxmlformats.org/officeDocument/2006/relationships/oleObject" Target="../embeddings/oleObject87.bin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7.wmf"/><Relationship Id="rId11" Type="http://schemas.openxmlformats.org/officeDocument/2006/relationships/image" Target="../media/image116.wmf"/><Relationship Id="rId5" Type="http://schemas.openxmlformats.org/officeDocument/2006/relationships/oleObject" Target="../embeddings/oleObject86.bin"/><Relationship Id="rId15" Type="http://schemas.openxmlformats.org/officeDocument/2006/relationships/image" Target="../media/image118.wmf"/><Relationship Id="rId10" Type="http://schemas.openxmlformats.org/officeDocument/2006/relationships/oleObject" Target="../embeddings/oleObject89.bin"/><Relationship Id="rId4" Type="http://schemas.openxmlformats.org/officeDocument/2006/relationships/image" Target="../media/image101.jpeg"/><Relationship Id="rId9" Type="http://schemas.openxmlformats.org/officeDocument/2006/relationships/oleObject" Target="../embeddings/oleObject88.bin"/><Relationship Id="rId14" Type="http://schemas.openxmlformats.org/officeDocument/2006/relationships/oleObject" Target="../embeddings/oleObject9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8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9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29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23.wmf"/><Relationship Id="rId3" Type="http://schemas.openxmlformats.org/officeDocument/2006/relationships/image" Target="../media/image101.jpeg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98.bin"/><Relationship Id="rId17" Type="http://schemas.openxmlformats.org/officeDocument/2006/relationships/image" Target="../media/image12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0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2.wmf"/><Relationship Id="rId5" Type="http://schemas.openxmlformats.org/officeDocument/2006/relationships/image" Target="../media/image120.wmf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7.jpeg"/><Relationship Id="rId14" Type="http://schemas.openxmlformats.org/officeDocument/2006/relationships/oleObject" Target="../embeddings/oleObject9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131.wmf"/><Relationship Id="rId3" Type="http://schemas.openxmlformats.org/officeDocument/2006/relationships/oleObject" Target="../embeddings/oleObject101.bin"/><Relationship Id="rId7" Type="http://schemas.openxmlformats.org/officeDocument/2006/relationships/image" Target="../media/image127.jpeg"/><Relationship Id="rId12" Type="http://schemas.openxmlformats.org/officeDocument/2006/relationships/oleObject" Target="../embeddings/oleObject10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3.jpeg"/><Relationship Id="rId11" Type="http://schemas.openxmlformats.org/officeDocument/2006/relationships/image" Target="../media/image130.wmf"/><Relationship Id="rId5" Type="http://schemas.openxmlformats.org/officeDocument/2006/relationships/image" Target="../media/image126.jpeg"/><Relationship Id="rId15" Type="http://schemas.openxmlformats.org/officeDocument/2006/relationships/image" Target="../media/image132.wmf"/><Relationship Id="rId10" Type="http://schemas.openxmlformats.org/officeDocument/2006/relationships/oleObject" Target="../embeddings/oleObject103.bin"/><Relationship Id="rId4" Type="http://schemas.openxmlformats.org/officeDocument/2006/relationships/image" Target="../media/image128.wmf"/><Relationship Id="rId9" Type="http://schemas.openxmlformats.org/officeDocument/2006/relationships/image" Target="../media/image129.wmf"/><Relationship Id="rId14" Type="http://schemas.openxmlformats.org/officeDocument/2006/relationships/oleObject" Target="../embeddings/oleObject10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138.wmf"/><Relationship Id="rId18" Type="http://schemas.openxmlformats.org/officeDocument/2006/relationships/oleObject" Target="../embeddings/oleObject113.bin"/><Relationship Id="rId3" Type="http://schemas.openxmlformats.org/officeDocument/2006/relationships/image" Target="../media/image127.jpeg"/><Relationship Id="rId21" Type="http://schemas.openxmlformats.org/officeDocument/2006/relationships/image" Target="../media/image142.wmf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110.bin"/><Relationship Id="rId17" Type="http://schemas.openxmlformats.org/officeDocument/2006/relationships/image" Target="../media/image14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2.bin"/><Relationship Id="rId20" Type="http://schemas.openxmlformats.org/officeDocument/2006/relationships/oleObject" Target="../embeddings/oleObject114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37.wmf"/><Relationship Id="rId5" Type="http://schemas.openxmlformats.org/officeDocument/2006/relationships/image" Target="../media/image134.wmf"/><Relationship Id="rId15" Type="http://schemas.openxmlformats.org/officeDocument/2006/relationships/image" Target="../media/image139.wmf"/><Relationship Id="rId23" Type="http://schemas.openxmlformats.org/officeDocument/2006/relationships/image" Target="../media/image143.wmf"/><Relationship Id="rId10" Type="http://schemas.openxmlformats.org/officeDocument/2006/relationships/oleObject" Target="../embeddings/oleObject109.bin"/><Relationship Id="rId19" Type="http://schemas.openxmlformats.org/officeDocument/2006/relationships/image" Target="../media/image141.wmf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36.wmf"/><Relationship Id="rId14" Type="http://schemas.openxmlformats.org/officeDocument/2006/relationships/oleObject" Target="../embeddings/oleObject111.bin"/><Relationship Id="rId22" Type="http://schemas.openxmlformats.org/officeDocument/2006/relationships/oleObject" Target="../embeddings/oleObject11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_asus_desktop\work3\univ_alep\&#1605;&#1581;&#1575;&#1590;&#1585;&#1575;&#1578;\&#1575;&#1604;&#1589;&#1606;&#1575;&#1593;&#1610;&#1577;%202\&#1575;&#1604;&#1587;&#1604;&#1575;&#1610;&#1583;&#1575;&#1578;%20&#1575;&#1604;&#1606;&#1592;&#1575;&#1605;&#1610;&#1577;\animation\Produce.avi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57.jpeg"/><Relationship Id="rId4" Type="http://schemas.openxmlformats.org/officeDocument/2006/relationships/image" Target="../media/image154.wmf"/><Relationship Id="rId9" Type="http://schemas.openxmlformats.org/officeDocument/2006/relationships/image" Target="../media/image13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3" Type="http://schemas.openxmlformats.org/officeDocument/2006/relationships/oleObject" Target="../embeddings/oleObject119.bin"/><Relationship Id="rId7" Type="http://schemas.openxmlformats.org/officeDocument/2006/relationships/image" Target="../media/image13.jpeg"/><Relationship Id="rId12" Type="http://schemas.openxmlformats.org/officeDocument/2006/relationships/image" Target="../media/image15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9.wmf"/><Relationship Id="rId11" Type="http://schemas.openxmlformats.org/officeDocument/2006/relationships/image" Target="../media/image161.wmf"/><Relationship Id="rId5" Type="http://schemas.openxmlformats.org/officeDocument/2006/relationships/oleObject" Target="../embeddings/oleObject120.bin"/><Relationship Id="rId10" Type="http://schemas.openxmlformats.org/officeDocument/2006/relationships/oleObject" Target="../embeddings/oleObject122.bin"/><Relationship Id="rId4" Type="http://schemas.openxmlformats.org/officeDocument/2006/relationships/image" Target="../media/image158.wmf"/><Relationship Id="rId9" Type="http://schemas.openxmlformats.org/officeDocument/2006/relationships/image" Target="../media/image160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15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3.wmf"/><Relationship Id="rId11" Type="http://schemas.openxmlformats.org/officeDocument/2006/relationships/image" Target="../media/image165.wmf"/><Relationship Id="rId5" Type="http://schemas.openxmlformats.org/officeDocument/2006/relationships/oleObject" Target="../embeddings/oleObject124.bin"/><Relationship Id="rId10" Type="http://schemas.openxmlformats.org/officeDocument/2006/relationships/oleObject" Target="../embeddings/oleObject126.bin"/><Relationship Id="rId4" Type="http://schemas.openxmlformats.org/officeDocument/2006/relationships/image" Target="../media/image162.wmf"/><Relationship Id="rId9" Type="http://schemas.openxmlformats.org/officeDocument/2006/relationships/image" Target="../media/image1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3" Type="http://schemas.openxmlformats.org/officeDocument/2006/relationships/image" Target="../media/image13.jpeg"/><Relationship Id="rId7" Type="http://schemas.openxmlformats.org/officeDocument/2006/relationships/image" Target="../media/image167.wmf"/><Relationship Id="rId12" Type="http://schemas.openxmlformats.org/officeDocument/2006/relationships/image" Target="../media/image1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28.bin"/><Relationship Id="rId11" Type="http://schemas.openxmlformats.org/officeDocument/2006/relationships/oleObject" Target="../embeddings/oleObject130.bin"/><Relationship Id="rId5" Type="http://schemas.openxmlformats.org/officeDocument/2006/relationships/image" Target="../media/image166.wmf"/><Relationship Id="rId10" Type="http://schemas.openxmlformats.org/officeDocument/2006/relationships/image" Target="../media/image168.wmf"/><Relationship Id="rId4" Type="http://schemas.openxmlformats.org/officeDocument/2006/relationships/oleObject" Target="../embeddings/oleObject127.bin"/><Relationship Id="rId9" Type="http://schemas.openxmlformats.org/officeDocument/2006/relationships/oleObject" Target="../embeddings/oleObject129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3" Type="http://schemas.openxmlformats.org/officeDocument/2006/relationships/image" Target="../media/image13.jpeg"/><Relationship Id="rId7" Type="http://schemas.openxmlformats.org/officeDocument/2006/relationships/image" Target="../media/image1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170.wmf"/><Relationship Id="rId10" Type="http://schemas.openxmlformats.org/officeDocument/2006/relationships/image" Target="../media/image172.wmf"/><Relationship Id="rId4" Type="http://schemas.openxmlformats.org/officeDocument/2006/relationships/oleObject" Target="../embeddings/oleObject131.bin"/><Relationship Id="rId9" Type="http://schemas.openxmlformats.org/officeDocument/2006/relationships/oleObject" Target="../embeddings/oleObject13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4.bin"/><Relationship Id="rId7" Type="http://schemas.openxmlformats.org/officeDocument/2006/relationships/image" Target="../media/image174.wmf"/><Relationship Id="rId12" Type="http://schemas.openxmlformats.org/officeDocument/2006/relationships/image" Target="../media/image1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5.bin"/><Relationship Id="rId11" Type="http://schemas.openxmlformats.org/officeDocument/2006/relationships/oleObject" Target="../embeddings/oleObject137.bin"/><Relationship Id="rId5" Type="http://schemas.openxmlformats.org/officeDocument/2006/relationships/image" Target="../media/image13.jpeg"/><Relationship Id="rId10" Type="http://schemas.openxmlformats.org/officeDocument/2006/relationships/image" Target="../media/image175.wmf"/><Relationship Id="rId4" Type="http://schemas.openxmlformats.org/officeDocument/2006/relationships/image" Target="../media/image173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77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13" Type="http://schemas.openxmlformats.org/officeDocument/2006/relationships/oleObject" Target="../embeddings/oleObject144.bin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2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78.w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10" Type="http://schemas.openxmlformats.org/officeDocument/2006/relationships/image" Target="../media/image180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81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61.jpeg"/><Relationship Id="rId7" Type="http://schemas.openxmlformats.org/officeDocument/2006/relationships/image" Target="../media/image184.wmf"/><Relationship Id="rId12" Type="http://schemas.openxmlformats.org/officeDocument/2006/relationships/image" Target="../media/image1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47.bin"/><Relationship Id="rId11" Type="http://schemas.openxmlformats.org/officeDocument/2006/relationships/oleObject" Target="../embeddings/oleObject149.bin"/><Relationship Id="rId5" Type="http://schemas.openxmlformats.org/officeDocument/2006/relationships/image" Target="../media/image183.wmf"/><Relationship Id="rId10" Type="http://schemas.openxmlformats.org/officeDocument/2006/relationships/image" Target="../media/image187.jpeg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85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.bin"/><Relationship Id="rId3" Type="http://schemas.openxmlformats.org/officeDocument/2006/relationships/image" Target="../media/image61.jpeg"/><Relationship Id="rId7" Type="http://schemas.openxmlformats.org/officeDocument/2006/relationships/image" Target="../media/image189.wmf"/><Relationship Id="rId12" Type="http://schemas.openxmlformats.org/officeDocument/2006/relationships/image" Target="../media/image19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51.bin"/><Relationship Id="rId11" Type="http://schemas.openxmlformats.org/officeDocument/2006/relationships/oleObject" Target="../embeddings/oleObject153.bin"/><Relationship Id="rId5" Type="http://schemas.openxmlformats.org/officeDocument/2006/relationships/image" Target="../media/image188.wmf"/><Relationship Id="rId10" Type="http://schemas.openxmlformats.org/officeDocument/2006/relationships/image" Target="../media/image187.jpeg"/><Relationship Id="rId4" Type="http://schemas.openxmlformats.org/officeDocument/2006/relationships/oleObject" Target="../embeddings/oleObject150.bin"/><Relationship Id="rId9" Type="http://schemas.openxmlformats.org/officeDocument/2006/relationships/image" Target="../media/image19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87.jpeg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15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87.jpeg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55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95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13" Type="http://schemas.openxmlformats.org/officeDocument/2006/relationships/oleObject" Target="../embeddings/oleObject165.bin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20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99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0" Type="http://schemas.openxmlformats.org/officeDocument/2006/relationships/image" Target="../media/image201.wmf"/><Relationship Id="rId4" Type="http://schemas.openxmlformats.org/officeDocument/2006/relationships/image" Target="../media/image198.w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203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oleObject" Target="../embeddings/oleObject5.bin"/><Relationship Id="rId7" Type="http://schemas.openxmlformats.org/officeDocument/2006/relationships/slide" Target="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wmf"/><Relationship Id="rId3" Type="http://schemas.openxmlformats.org/officeDocument/2006/relationships/image" Target="../media/image13.jpe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9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356532" cy="2643206"/>
          </a:xfrm>
        </p:spPr>
        <p:txBody>
          <a:bodyPr>
            <a:normAutofit fontScale="90000"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</a:rPr>
              <a:t>منظمات الجهد المستمر 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ar-SY" b="1" dirty="0">
                <a:solidFill>
                  <a:srgbClr val="FF0000"/>
                </a:solidFill>
              </a:rPr>
              <a:t>مقطعات الجهد المستمر</a:t>
            </a:r>
            <a:br>
              <a:rPr lang="ar-SY" b="1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Voltage Regulators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DC Choppers</a:t>
            </a:r>
            <a:endParaRPr lang="ar-SY" b="1" dirty="0">
              <a:solidFill>
                <a:srgbClr val="FF0000"/>
              </a:solidFill>
            </a:endParaRP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</a:t>
            </a:fld>
            <a:endParaRPr lang="ar-SY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6" name="مربع نص 11">
            <a:extLst>
              <a:ext uri="{FF2B5EF4-FFF2-40B4-BE49-F238E27FC236}">
                <a16:creationId xmlns:a16="http://schemas.microsoft.com/office/drawing/2014/main" id="{36EE8915-0BB4-4EAB-AA92-E2A86C57717B}"/>
              </a:ext>
            </a:extLst>
          </p:cNvPr>
          <p:cNvSpPr txBox="1"/>
          <p:nvPr/>
        </p:nvSpPr>
        <p:spPr>
          <a:xfrm>
            <a:off x="1457132" y="4077072"/>
            <a:ext cx="6229736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جامعة حلب – كلية الهندسة الكهربائية والالكترونية – 2019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رابع نظم إلكترونية</a:t>
            </a:r>
          </a:p>
          <a:p>
            <a:pPr algn="ctr"/>
            <a:endParaRPr lang="ar-SY" sz="2000" b="1" dirty="0">
              <a:cs typeface="Simplified Arabic" pitchFamily="2" charset="-78"/>
            </a:endParaRPr>
          </a:p>
          <a:p>
            <a:pPr algn="ctr"/>
            <a:r>
              <a:rPr lang="ar-SY" sz="2000" b="1" dirty="0">
                <a:cs typeface="Simplified Arabic" pitchFamily="2" charset="-78"/>
              </a:rPr>
              <a:t>تأليف د. عماد الروح</a:t>
            </a:r>
          </a:p>
          <a:p>
            <a:pPr algn="ctr"/>
            <a:r>
              <a:rPr lang="ar-SY" sz="2000" b="1" dirty="0">
                <a:cs typeface="Simplified Arabic" pitchFamily="2" charset="-78"/>
              </a:rPr>
              <a:t>تعديل د. أسعد كعدان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108575" y="4133850"/>
          <a:ext cx="24479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7" name="Equation" r:id="rId5" imgW="1041120" imgH="228600" progId="Equation.DSMT4">
                  <p:embed/>
                </p:oleObj>
              </mc:Choice>
              <mc:Fallback>
                <p:oleObj name="Equation" r:id="rId5" imgW="10411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575" y="4133850"/>
                        <a:ext cx="244792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صورة 14" descr="power2_fig3_1off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سهم لأعلى 18"/>
          <p:cNvSpPr/>
          <p:nvPr/>
        </p:nvSpPr>
        <p:spPr>
          <a:xfrm>
            <a:off x="1785918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5348288" y="5032375"/>
          <a:ext cx="1970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8" name="Equation" r:id="rId8" imgW="838080" imgH="228600" progId="Equation.DSMT4">
                  <p:embed/>
                </p:oleObj>
              </mc:Choice>
              <mc:Fallback>
                <p:oleObj name="Equation" r:id="rId8" imgW="83808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88" y="5032375"/>
                        <a:ext cx="1970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660900" y="5929313"/>
          <a:ext cx="33432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9" name="Equation" r:id="rId10" imgW="1422360" imgH="228600" progId="Equation.DSMT4">
                  <p:embed/>
                </p:oleObj>
              </mc:Choice>
              <mc:Fallback>
                <p:oleObj name="Equation" r:id="rId10" imgW="14223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5929313"/>
                        <a:ext cx="33432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2" name="Object 3"/>
          <p:cNvGraphicFramePr>
            <a:graphicFrameLocks noChangeAspect="1"/>
          </p:cNvGraphicFramePr>
          <p:nvPr/>
        </p:nvGraphicFramePr>
        <p:xfrm>
          <a:off x="5529263" y="3327400"/>
          <a:ext cx="160813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0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3" y="3327400"/>
                        <a:ext cx="1608137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10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/>
          <p:cNvSpPr txBox="1"/>
          <p:nvPr/>
        </p:nvSpPr>
        <p:spPr>
          <a:xfrm>
            <a:off x="4714876" y="3603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24930" name="Object 3"/>
          <p:cNvGraphicFramePr>
            <a:graphicFrameLocks noChangeAspect="1"/>
          </p:cNvGraphicFramePr>
          <p:nvPr/>
        </p:nvGraphicFramePr>
        <p:xfrm>
          <a:off x="4891088" y="1003304"/>
          <a:ext cx="29813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1" name="Equation" r:id="rId3" imgW="1269720" imgH="393480" progId="Equation.DSMT4">
                  <p:embed/>
                </p:oleObj>
              </mc:Choice>
              <mc:Fallback>
                <p:oleObj name="Equation" r:id="rId3" imgW="126972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1003304"/>
                        <a:ext cx="29813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4572000" y="3643314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786314" y="4143380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2" name="Equation" r:id="rId5" imgW="1231560" imgH="393480" progId="Equation.DSMT4">
                  <p:embed/>
                </p:oleObj>
              </mc:Choice>
              <mc:Fallback>
                <p:oleObj name="Equation" r:id="rId5" imgW="123156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4143380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368132" y="200024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3" name="Equation" r:id="rId8" imgW="863280" imgH="228600" progId="Equation.DSMT4">
                  <p:embed/>
                </p:oleObj>
              </mc:Choice>
              <mc:Fallback>
                <p:oleObj name="Equation" r:id="rId8" imgW="8632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132" y="200024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2643182"/>
            <a:ext cx="4643470" cy="9541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11</a:t>
            </a:fld>
            <a:endParaRPr lang="ar-SY"/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2928926" y="5286388"/>
            <a:ext cx="5929354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ar-SY" sz="2800" b="1" dirty="0">
                <a:cs typeface="Simplified Arabic" pitchFamily="2" charset="-78"/>
              </a:rPr>
              <a:t>بما أن الجهد الوسطي والتيار الوسطي متوافقين في الاتجاه يسمى هذا المنظم بالمنظم وحيد الربع</a:t>
            </a:r>
          </a:p>
        </p:txBody>
      </p:sp>
      <p:cxnSp>
        <p:nvCxnSpPr>
          <p:cNvPr id="20" name="رابط كسهم مستقيم 19"/>
          <p:cNvCxnSpPr/>
          <p:nvPr/>
        </p:nvCxnSpPr>
        <p:spPr>
          <a:xfrm flipH="1">
            <a:off x="3347864" y="1412776"/>
            <a:ext cx="1224136" cy="14401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5716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3214686"/>
            <a:ext cx="3695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مستطيل 18"/>
          <p:cNvSpPr/>
          <p:nvPr/>
        </p:nvSpPr>
        <p:spPr>
          <a:xfrm>
            <a:off x="3571868" y="500042"/>
            <a:ext cx="142876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0" name="مستطيل 19"/>
          <p:cNvSpPr/>
          <p:nvPr/>
        </p:nvSpPr>
        <p:spPr>
          <a:xfrm>
            <a:off x="357158" y="3214686"/>
            <a:ext cx="3429024" cy="2214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1" name="رابط كسهم مستقيم 20"/>
          <p:cNvCxnSpPr>
            <a:stCxn id="19" idx="2"/>
          </p:cNvCxnSpPr>
          <p:nvPr/>
        </p:nvCxnSpPr>
        <p:spPr>
          <a:xfrm rot="5400000">
            <a:off x="3071802" y="2643182"/>
            <a:ext cx="500066" cy="64294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مربع نص 31"/>
          <p:cNvSpPr txBox="1"/>
          <p:nvPr/>
        </p:nvSpPr>
        <p:spPr>
          <a:xfrm>
            <a:off x="1714480" y="142852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3" name="مربع نص 32"/>
          <p:cNvSpPr txBox="1"/>
          <p:nvPr/>
        </p:nvSpPr>
        <p:spPr>
          <a:xfrm>
            <a:off x="1785918" y="1357298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1214414" y="3127716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FF0000"/>
                </a:solidFill>
                <a:sym typeface="Symbol"/>
              </a:rPr>
              <a:t>v</a:t>
            </a:r>
            <a:r>
              <a:rPr lang="en-US" sz="2400" b="1" baseline="-25000" dirty="0" err="1">
                <a:solidFill>
                  <a:srgbClr val="FF000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FF0000"/>
              </a:solidFill>
              <a:sym typeface="Symbol"/>
            </a:endParaRPr>
          </a:p>
        </p:txBody>
      </p:sp>
      <p:sp>
        <p:nvSpPr>
          <p:cNvPr id="35" name="مربع نص 34"/>
          <p:cNvSpPr txBox="1"/>
          <p:nvPr/>
        </p:nvSpPr>
        <p:spPr>
          <a:xfrm>
            <a:off x="1285852" y="4357694"/>
            <a:ext cx="5715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err="1">
                <a:solidFill>
                  <a:srgbClr val="0070C0"/>
                </a:solidFill>
                <a:sym typeface="Symbol"/>
              </a:rPr>
              <a:t>i</a:t>
            </a:r>
            <a:r>
              <a:rPr lang="en-US" sz="2400" b="1" baseline="-25000" dirty="0" err="1">
                <a:solidFill>
                  <a:srgbClr val="0070C0"/>
                </a:solidFill>
                <a:sym typeface="Symbol"/>
              </a:rPr>
              <a:t>L</a:t>
            </a:r>
            <a:endParaRPr lang="en-US" sz="2400" b="1" baseline="-25000" dirty="0">
              <a:solidFill>
                <a:srgbClr val="0070C0"/>
              </a:solidFill>
              <a:sym typeface="Symbol"/>
            </a:endParaRPr>
          </a:p>
        </p:txBody>
      </p:sp>
      <p:sp>
        <p:nvSpPr>
          <p:cNvPr id="36" name="مربع نص 35"/>
          <p:cNvSpPr txBox="1"/>
          <p:nvPr/>
        </p:nvSpPr>
        <p:spPr>
          <a:xfrm>
            <a:off x="642910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T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7" name="مربع نص 36"/>
          <p:cNvSpPr txBox="1"/>
          <p:nvPr/>
        </p:nvSpPr>
        <p:spPr>
          <a:xfrm>
            <a:off x="1785918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8" name="مربع نص 37"/>
          <p:cNvSpPr txBox="1"/>
          <p:nvPr/>
        </p:nvSpPr>
        <p:spPr>
          <a:xfrm>
            <a:off x="142844" y="5500702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0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39" name="مربع نص 38"/>
          <p:cNvSpPr txBox="1"/>
          <p:nvPr/>
        </p:nvSpPr>
        <p:spPr>
          <a:xfrm>
            <a:off x="3786182" y="571480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3786182" y="207167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3786182" y="3500438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3786182" y="5000636"/>
            <a:ext cx="6429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ym typeface="Symbol"/>
              </a:rPr>
              <a:t>t</a:t>
            </a:r>
            <a:endParaRPr lang="en-US" sz="2400" b="1" baseline="-25000" dirty="0">
              <a:sym typeface="Symbol"/>
            </a:endParaRPr>
          </a:p>
        </p:txBody>
      </p:sp>
      <p:sp>
        <p:nvSpPr>
          <p:cNvPr id="43" name="عنصر نائب للتاريخ 4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44" name="عنصر نائب لرقم الشريحة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12</a:t>
            </a:fld>
            <a:endParaRPr lang="ar-SY"/>
          </a:p>
        </p:txBody>
      </p:sp>
      <p:sp>
        <p:nvSpPr>
          <p:cNvPr id="45" name="عنصر نائب للتذييل 4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31" name="مربع نص 30"/>
          <p:cNvSpPr txBox="1"/>
          <p:nvPr/>
        </p:nvSpPr>
        <p:spPr>
          <a:xfrm>
            <a:off x="1071538" y="2691466"/>
            <a:ext cx="20717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Zoom in</a:t>
            </a:r>
            <a:endParaRPr lang="ar-SA" sz="2800" dirty="0">
              <a:solidFill>
                <a:srgbClr val="00B050"/>
              </a:solidFill>
            </a:endParaRPr>
          </a:p>
        </p:txBody>
      </p:sp>
      <p:sp>
        <p:nvSpPr>
          <p:cNvPr id="46" name="مربع نص 4">
            <a:extLst>
              <a:ext uri="{FF2B5EF4-FFF2-40B4-BE49-F238E27FC236}">
                <a16:creationId xmlns:a16="http://schemas.microsoft.com/office/drawing/2014/main" id="{5F6D4EC6-08BF-4DEE-97B6-540A1B05C413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تذبذب تيار الحمولة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الأعظمي: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47" name="Object 3">
            <a:extLst>
              <a:ext uri="{FF2B5EF4-FFF2-40B4-BE49-F238E27FC236}">
                <a16:creationId xmlns:a16="http://schemas.microsoft.com/office/drawing/2014/main" id="{45C3731E-6E77-424F-9C9C-299C0F0E8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035694"/>
              </p:ext>
            </p:extLst>
          </p:nvPr>
        </p:nvGraphicFramePr>
        <p:xfrm>
          <a:off x="4337818" y="923431"/>
          <a:ext cx="3930674" cy="120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82" name="Equation" r:id="rId5" imgW="2108160" imgH="647640" progId="Equation.DSMT4">
                  <p:embed/>
                </p:oleObj>
              </mc:Choice>
              <mc:Fallback>
                <p:oleObj name="Equation" r:id="rId5" imgW="2108160" imgH="647640" progId="Equation.DSMT4">
                  <p:embed/>
                  <p:pic>
                    <p:nvPicPr>
                      <p:cNvPr id="2723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818" y="923431"/>
                        <a:ext cx="3930674" cy="120914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">
            <a:extLst>
              <a:ext uri="{FF2B5EF4-FFF2-40B4-BE49-F238E27FC236}">
                <a16:creationId xmlns:a16="http://schemas.microsoft.com/office/drawing/2014/main" id="{010BB680-0394-4511-BC2D-61AF668F6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49780"/>
              </p:ext>
            </p:extLst>
          </p:nvPr>
        </p:nvGraphicFramePr>
        <p:xfrm>
          <a:off x="4704506" y="2311051"/>
          <a:ext cx="1205928" cy="78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83" name="Equation" r:id="rId7" imgW="660240" imgH="431640" progId="Equation.DSMT4">
                  <p:embed/>
                </p:oleObj>
              </mc:Choice>
              <mc:Fallback>
                <p:oleObj name="Equation" r:id="rId7" imgW="660240" imgH="431640" progId="Equation.DSMT4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4506" y="2311051"/>
                        <a:ext cx="1205928" cy="789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مجموعة 16">
            <a:extLst>
              <a:ext uri="{FF2B5EF4-FFF2-40B4-BE49-F238E27FC236}">
                <a16:creationId xmlns:a16="http://schemas.microsoft.com/office/drawing/2014/main" id="{8C9FE528-EF3D-4298-903D-2DBDCB6292B6}"/>
              </a:ext>
            </a:extLst>
          </p:cNvPr>
          <p:cNvGrpSpPr/>
          <p:nvPr/>
        </p:nvGrpSpPr>
        <p:grpSpPr>
          <a:xfrm>
            <a:off x="6424065" y="2498875"/>
            <a:ext cx="1975748" cy="385181"/>
            <a:chOff x="4348163" y="2702477"/>
            <a:chExt cx="2442877" cy="476250"/>
          </a:xfrm>
        </p:grpSpPr>
        <p:graphicFrame>
          <p:nvGraphicFramePr>
            <p:cNvPr id="50" name="Object 2">
              <a:extLst>
                <a:ext uri="{FF2B5EF4-FFF2-40B4-BE49-F238E27FC236}">
                  <a16:creationId xmlns:a16="http://schemas.microsoft.com/office/drawing/2014/main" id="{5473BA36-B25B-4EB1-A76C-57A1003294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48163" y="2708920"/>
            <a:ext cx="447675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84" name="Equation" r:id="rId9" imgW="190440" imgH="152280" progId="Equation.DSMT4">
                    <p:embed/>
                  </p:oleObj>
                </mc:Choice>
                <mc:Fallback>
                  <p:oleObj name="Equation" r:id="rId9" imgW="190440" imgH="152280" progId="Equation.DSMT4">
                    <p:embed/>
                    <p:pic>
                      <p:nvPicPr>
                        <p:cNvPr id="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8163" y="2708920"/>
                          <a:ext cx="447675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2">
              <a:extLst>
                <a:ext uri="{FF2B5EF4-FFF2-40B4-BE49-F238E27FC236}">
                  <a16:creationId xmlns:a16="http://schemas.microsoft.com/office/drawing/2014/main" id="{76A387C1-B9CD-4036-A0F6-21124ED1F3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5719178"/>
                </p:ext>
              </p:extLst>
            </p:nvPr>
          </p:nvGraphicFramePr>
          <p:xfrm>
            <a:off x="5719478" y="2702477"/>
            <a:ext cx="1071562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85" name="Equation" r:id="rId11" imgW="457200" imgH="203040" progId="Equation.DSMT4">
                    <p:embed/>
                  </p:oleObj>
                </mc:Choice>
                <mc:Fallback>
                  <p:oleObj name="Equation" r:id="rId11" imgW="457200" imgH="203040" progId="Equation.DSMT4">
                    <p:embed/>
                    <p:pic>
                      <p:nvPicPr>
                        <p:cNvPr id="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9478" y="2702477"/>
                          <a:ext cx="1071562" cy="476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" name="Object 3">
            <a:extLst>
              <a:ext uri="{FF2B5EF4-FFF2-40B4-BE49-F238E27FC236}">
                <a16:creationId xmlns:a16="http://schemas.microsoft.com/office/drawing/2014/main" id="{0BB66818-018A-4ED9-9119-1BDE4FCF8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165335"/>
              </p:ext>
            </p:extLst>
          </p:nvPr>
        </p:nvGraphicFramePr>
        <p:xfrm>
          <a:off x="4909289" y="3080992"/>
          <a:ext cx="3077120" cy="85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86" name="Equation" r:id="rId13" imgW="1549080" imgH="431640" progId="Equation.DSMT4">
                  <p:embed/>
                </p:oleObj>
              </mc:Choice>
              <mc:Fallback>
                <p:oleObj name="Equation" r:id="rId13" imgW="1549080" imgH="431640" progId="Equation.DSMT4">
                  <p:embed/>
                  <p:pic>
                    <p:nvPicPr>
                      <p:cNvPr id="27238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289" y="3080992"/>
                        <a:ext cx="3077120" cy="85879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">
            <a:extLst>
              <a:ext uri="{FF2B5EF4-FFF2-40B4-BE49-F238E27FC236}">
                <a16:creationId xmlns:a16="http://schemas.microsoft.com/office/drawing/2014/main" id="{6CA272F5-7E66-4317-B3D1-E274948A08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654617"/>
              </p:ext>
            </p:extLst>
          </p:nvPr>
        </p:nvGraphicFramePr>
        <p:xfrm>
          <a:off x="4397325" y="4387662"/>
          <a:ext cx="1425401" cy="4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87" name="Equation" r:id="rId15" imgW="736560" imgH="228600" progId="Equation.DSMT4">
                  <p:embed/>
                </p:oleObj>
              </mc:Choice>
              <mc:Fallback>
                <p:oleObj name="Equation" r:id="rId15" imgW="736560" imgH="22860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25" y="4387662"/>
                        <a:ext cx="1425401" cy="4432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2">
            <a:extLst>
              <a:ext uri="{FF2B5EF4-FFF2-40B4-BE49-F238E27FC236}">
                <a16:creationId xmlns:a16="http://schemas.microsoft.com/office/drawing/2014/main" id="{E3818B55-02B9-4C83-BE30-FA7B65481C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722659"/>
              </p:ext>
            </p:extLst>
          </p:nvPr>
        </p:nvGraphicFramePr>
        <p:xfrm>
          <a:off x="5951060" y="4478676"/>
          <a:ext cx="310401" cy="24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88" name="Equation" r:id="rId17" imgW="190440" imgH="152280" progId="Equation.DSMT4">
                  <p:embed/>
                </p:oleObj>
              </mc:Choice>
              <mc:Fallback>
                <p:oleObj name="Equation" r:id="rId17" imgW="190440" imgH="152280" progId="Equation.DSMT4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060" y="4478676"/>
                        <a:ext cx="310401" cy="247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>
            <a:extLst>
              <a:ext uri="{FF2B5EF4-FFF2-40B4-BE49-F238E27FC236}">
                <a16:creationId xmlns:a16="http://schemas.microsoft.com/office/drawing/2014/main" id="{35F011C6-7837-440A-B190-C50F48923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712304"/>
              </p:ext>
            </p:extLst>
          </p:nvPr>
        </p:nvGraphicFramePr>
        <p:xfrm>
          <a:off x="6389795" y="4215150"/>
          <a:ext cx="2315344" cy="796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89" name="Equation" r:id="rId19" imgW="1257120" imgH="431640" progId="Equation.DSMT4">
                  <p:embed/>
                </p:oleObj>
              </mc:Choice>
              <mc:Fallback>
                <p:oleObj name="Equation" r:id="rId19" imgW="1257120" imgH="43164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795" y="4215150"/>
                        <a:ext cx="2315344" cy="7963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">
            <a:extLst>
              <a:ext uri="{FF2B5EF4-FFF2-40B4-BE49-F238E27FC236}">
                <a16:creationId xmlns:a16="http://schemas.microsoft.com/office/drawing/2014/main" id="{DC8F8611-9594-4F3B-8631-A333A21F5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11753"/>
              </p:ext>
            </p:extLst>
          </p:nvPr>
        </p:nvGraphicFramePr>
        <p:xfrm>
          <a:off x="6083838" y="5277384"/>
          <a:ext cx="2119859" cy="89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90" name="Equation" r:id="rId21" imgW="1028520" imgH="431640" progId="Equation.DSMT4">
                  <p:embed/>
                </p:oleObj>
              </mc:Choice>
              <mc:Fallback>
                <p:oleObj name="Equation" r:id="rId21" imgW="1028520" imgH="431640" progId="Equation.DSMT4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838" y="5277384"/>
                        <a:ext cx="2119859" cy="8909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3">
            <a:extLst>
              <a:ext uri="{FF2B5EF4-FFF2-40B4-BE49-F238E27FC236}">
                <a16:creationId xmlns:a16="http://schemas.microsoft.com/office/drawing/2014/main" id="{7EF4C8D2-D182-4B09-8331-CEF981D98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821599"/>
              </p:ext>
            </p:extLst>
          </p:nvPr>
        </p:nvGraphicFramePr>
        <p:xfrm>
          <a:off x="4529683" y="5500702"/>
          <a:ext cx="1273675" cy="409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91" name="Equation" r:id="rId23" imgW="634680" imgH="203040" progId="Equation.DSMT4">
                  <p:embed/>
                </p:oleObj>
              </mc:Choice>
              <mc:Fallback>
                <p:oleObj name="Equation" r:id="rId23" imgW="634680" imgH="203040" progId="Equation.DSMT4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683" y="5500702"/>
                        <a:ext cx="1273675" cy="40915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13</a:t>
            </a:fld>
            <a:endParaRPr lang="ar-SY" dirty="0"/>
          </a:p>
        </p:txBody>
      </p:sp>
      <p:pic>
        <p:nvPicPr>
          <p:cNvPr id="5" name="صورة 4" descr="Buck_converter_L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908720"/>
            <a:ext cx="4540005" cy="2049784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التسلسلي: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069" y="836712"/>
            <a:ext cx="4532939" cy="396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مربع نص 7"/>
          <p:cNvSpPr txBox="1"/>
          <p:nvPr/>
        </p:nvSpPr>
        <p:spPr>
          <a:xfrm>
            <a:off x="4283968" y="3068960"/>
            <a:ext cx="4485774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يمكن تحسين شكل جهد الخرج باستخدام مرشح  </a:t>
            </a:r>
            <a:r>
              <a:rPr lang="en-US" sz="2800" b="1" dirty="0">
                <a:latin typeface="Simplified Arabic" pitchFamily="18" charset="-78"/>
                <a:cs typeface="Simplified Arabic" pitchFamily="18" charset="-78"/>
              </a:rPr>
              <a:t>LC</a:t>
            </a:r>
            <a:r>
              <a:rPr lang="ar-SY" sz="2800" b="1" dirty="0">
                <a:latin typeface="Simplified Arabic" pitchFamily="18" charset="-78"/>
                <a:cs typeface="Simplified Arabic" pitchFamily="18" charset="-78"/>
              </a:rPr>
              <a:t> حيث يقوم هذا المرشح بحذف المركبات المتناوبة وتمرير المركبات المستمرة فنحصل على جهد خرج ثابت.</a:t>
            </a:r>
          </a:p>
        </p:txBody>
      </p:sp>
      <p:sp>
        <p:nvSpPr>
          <p:cNvPr id="9" name="مربع نص 8"/>
          <p:cNvSpPr txBox="1"/>
          <p:nvPr/>
        </p:nvSpPr>
        <p:spPr>
          <a:xfrm>
            <a:off x="3131840" y="5373216"/>
            <a:ext cx="563790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يعطى تردد القطع لهذا النوع من المرشحات بالعلاقة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</a:rPr>
              <a:t>التالية: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92866" name="Object 2"/>
          <p:cNvGraphicFramePr>
            <a:graphicFrameLocks noChangeAspect="1"/>
          </p:cNvGraphicFramePr>
          <p:nvPr/>
        </p:nvGraphicFramePr>
        <p:xfrm>
          <a:off x="683568" y="5373216"/>
          <a:ext cx="2166937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83" name="Equation" r:id="rId5" imgW="1066680" imgH="482400" progId="Equation.DSMT4">
                  <p:embed/>
                </p:oleObj>
              </mc:Choice>
              <mc:Fallback>
                <p:oleObj name="Equation" r:id="rId5" imgW="1066680" imgH="482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373216"/>
                        <a:ext cx="2166937" cy="98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رابط كسهم مستقيم 11"/>
          <p:cNvCxnSpPr/>
          <p:nvPr/>
        </p:nvCxnSpPr>
        <p:spPr>
          <a:xfrm flipV="1">
            <a:off x="2339752" y="3356992"/>
            <a:ext cx="144016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مستطيل 12"/>
          <p:cNvSpPr/>
          <p:nvPr/>
        </p:nvSpPr>
        <p:spPr>
          <a:xfrm>
            <a:off x="6588224" y="836712"/>
            <a:ext cx="1008112" cy="22322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9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14</a:t>
            </a:fld>
            <a:endParaRPr lang="ar-SY" dirty="0"/>
          </a:p>
        </p:txBody>
      </p:sp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1"/>
          <p:cNvGraphicFramePr>
            <a:graphicFrameLocks noChangeAspect="1"/>
          </p:cNvGraphicFramePr>
          <p:nvPr/>
        </p:nvGraphicFramePr>
        <p:xfrm>
          <a:off x="6165850" y="1354286"/>
          <a:ext cx="14446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75" name="Equation" r:id="rId3" imgW="711000" imgH="241200" progId="Equation.DSMT4">
                  <p:embed/>
                </p:oleObj>
              </mc:Choice>
              <mc:Fallback>
                <p:oleObj name="Equation" r:id="rId3" imgW="71100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850" y="1354286"/>
                        <a:ext cx="1444625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4932040" y="3030538"/>
          <a:ext cx="37385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76" name="Equation" r:id="rId5" imgW="1841400" imgH="444240" progId="Equation.DSMT4">
                  <p:embed/>
                </p:oleObj>
              </mc:Choice>
              <mc:Fallback>
                <p:oleObj name="Equation" r:id="rId5" imgW="184140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030538"/>
                        <a:ext cx="3738563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صورة 13" descr="Buck_LRC_curves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553" y="704994"/>
            <a:ext cx="4104454" cy="3732118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5004048" y="817548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4788024" y="254574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sp>
        <p:nvSpPr>
          <p:cNvPr id="18" name="مربع نص 17"/>
          <p:cNvSpPr txBox="1"/>
          <p:nvPr/>
        </p:nvSpPr>
        <p:spPr>
          <a:xfrm>
            <a:off x="4788024" y="3985900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الحمولة</a:t>
            </a:r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/>
        </p:nvGraphicFramePr>
        <p:xfrm>
          <a:off x="5580112" y="555004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77" name="Equation" r:id="rId8" imgW="1434960" imgH="444240" progId="Equation.DSMT4">
                  <p:embed/>
                </p:oleObj>
              </mc:Choice>
              <mc:Fallback>
                <p:oleObj name="Equation" r:id="rId8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555004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6" name="Object 3"/>
          <p:cNvGraphicFramePr>
            <a:graphicFrameLocks noChangeAspect="1"/>
          </p:cNvGraphicFramePr>
          <p:nvPr/>
        </p:nvGraphicFramePr>
        <p:xfrm>
          <a:off x="666006" y="4504407"/>
          <a:ext cx="15478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78" name="Equation" r:id="rId10" imgW="660240" imgH="431640" progId="Equation.DSMT4">
                  <p:embed/>
                </p:oleObj>
              </mc:Choice>
              <mc:Fallback>
                <p:oleObj name="Equation" r:id="rId10" imgW="6602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06" y="4504407"/>
                        <a:ext cx="154781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7" name="Object 11"/>
          <p:cNvGraphicFramePr>
            <a:graphicFrameLocks noChangeAspect="1"/>
          </p:cNvGraphicFramePr>
          <p:nvPr/>
        </p:nvGraphicFramePr>
        <p:xfrm>
          <a:off x="2620219" y="4793332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79" name="Equation" r:id="rId12" imgW="190440" imgH="152280" progId="Equation.DSMT4">
                  <p:embed/>
                </p:oleObj>
              </mc:Choice>
              <mc:Fallback>
                <p:oleObj name="Equation" r:id="rId1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219" y="4793332"/>
                        <a:ext cx="4476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8" name="Object 12"/>
          <p:cNvGraphicFramePr>
            <a:graphicFrameLocks noChangeAspect="1"/>
          </p:cNvGraphicFramePr>
          <p:nvPr/>
        </p:nvGraphicFramePr>
        <p:xfrm>
          <a:off x="3275856" y="4750470"/>
          <a:ext cx="10715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80" name="Equation" r:id="rId14" imgW="457200" imgH="203040" progId="Equation.DSMT4">
                  <p:embed/>
                </p:oleObj>
              </mc:Choice>
              <mc:Fallback>
                <p:oleObj name="Equation" r:id="rId14" imgW="457200" imgH="203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750470"/>
                        <a:ext cx="10715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9" name="Object 13"/>
          <p:cNvGraphicFramePr>
            <a:graphicFrameLocks noChangeAspect="1"/>
          </p:cNvGraphicFramePr>
          <p:nvPr/>
        </p:nvGraphicFramePr>
        <p:xfrm>
          <a:off x="1475656" y="5512519"/>
          <a:ext cx="24399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81" name="Equation" r:id="rId16" imgW="1041120" imgH="431640" progId="Equation.DSMT4">
                  <p:embed/>
                </p:oleObj>
              </mc:Choice>
              <mc:Fallback>
                <p:oleObj name="Equation" r:id="rId16" imgW="1041120" imgH="43164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512519"/>
                        <a:ext cx="2439987" cy="1012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مربع نص 19"/>
          <p:cNvSpPr txBox="1"/>
          <p:nvPr/>
        </p:nvSpPr>
        <p:spPr>
          <a:xfrm>
            <a:off x="0" y="1353066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الجهد على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 طرفي 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مربع نص 20"/>
          <p:cNvSpPr txBox="1"/>
          <p:nvPr/>
        </p:nvSpPr>
        <p:spPr>
          <a:xfrm>
            <a:off x="299762" y="2505194"/>
            <a:ext cx="662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الملف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مربع نص 21"/>
          <p:cNvSpPr txBox="1"/>
          <p:nvPr/>
        </p:nvSpPr>
        <p:spPr>
          <a:xfrm>
            <a:off x="273034" y="3441298"/>
            <a:ext cx="763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تيار </a:t>
            </a:r>
          </a:p>
          <a:p>
            <a:pPr algn="ctr"/>
            <a:r>
              <a:rPr lang="ar-SY" sz="2000" b="1" dirty="0">
                <a:latin typeface="Times New Roman" pitchFamily="18" charset="0"/>
                <a:cs typeface="Times New Roman" pitchFamily="18" charset="0"/>
              </a:rPr>
              <a:t>المكثف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Object 1"/>
          <p:cNvGraphicFramePr>
            <a:graphicFrameLocks noChangeAspect="1"/>
          </p:cNvGraphicFramePr>
          <p:nvPr/>
        </p:nvGraphicFramePr>
        <p:xfrm>
          <a:off x="4572000" y="1930351"/>
          <a:ext cx="41243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82" name="Equation" r:id="rId18" imgW="2031840" imgH="241200" progId="Equation.DSMT4">
                  <p:embed/>
                </p:oleObj>
              </mc:Choice>
              <mc:Fallback>
                <p:oleObj name="Equation" r:id="rId18" imgW="20318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30351"/>
                        <a:ext cx="4124325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مربع نص 25"/>
          <p:cNvSpPr txBox="1"/>
          <p:nvPr/>
        </p:nvSpPr>
        <p:spPr>
          <a:xfrm>
            <a:off x="395536" y="332656"/>
            <a:ext cx="8466164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600" b="1" dirty="0">
                <a:solidFill>
                  <a:srgbClr val="FF0000"/>
                </a:solidFill>
                <a:cs typeface="Simplified Arabic" pitchFamily="2" charset="-78"/>
              </a:rPr>
              <a:t>ملاحظة: </a:t>
            </a:r>
            <a:r>
              <a:rPr lang="ar-SY" sz="2600" b="1" dirty="0">
                <a:cs typeface="Simplified Arabic" pitchFamily="2" charset="-78"/>
              </a:rPr>
              <a:t>نعتبر أن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600" b="1" dirty="0">
                <a:cs typeface="Simplified Arabic" pitchFamily="2" charset="-78"/>
              </a:rPr>
              <a:t> كبير كفاية بحيث يبقى الجهد على طرفي الحمولة ثابتاً</a:t>
            </a:r>
          </a:p>
        </p:txBody>
      </p:sp>
      <p:cxnSp>
        <p:nvCxnSpPr>
          <p:cNvPr id="29" name="رابط كسهم مستقيم 28"/>
          <p:cNvCxnSpPr/>
          <p:nvPr/>
        </p:nvCxnSpPr>
        <p:spPr>
          <a:xfrm flipH="1">
            <a:off x="5868144" y="3140968"/>
            <a:ext cx="792088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مربع نص 29"/>
          <p:cNvSpPr txBox="1"/>
          <p:nvPr/>
        </p:nvSpPr>
        <p:spPr>
          <a:xfrm>
            <a:off x="5428601" y="3789040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5500762" y="4509120"/>
          <a:ext cx="2887662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83" name="Equation" r:id="rId20" imgW="1422360" imgH="444240" progId="Equation.DSMT4">
                  <p:embed/>
                </p:oleObj>
              </mc:Choice>
              <mc:Fallback>
                <p:oleObj name="Equation" r:id="rId20" imgW="1422360" imgH="4442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762" y="4509120"/>
                        <a:ext cx="2887662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9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9" descr="Buck_iL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916832"/>
            <a:ext cx="4378641" cy="1954896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395536" y="332656"/>
            <a:ext cx="8393016" cy="45550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>
              <a:spcBef>
                <a:spcPts val="1200"/>
              </a:spcBef>
            </a:pPr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حساب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</a:t>
            </a:r>
            <a:r>
              <a:rPr lang="ar-SY" sz="2800" b="1" dirty="0">
                <a:cs typeface="Simplified Arabic" pitchFamily="2" charset="-78"/>
              </a:rPr>
              <a:t> 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</a:t>
            </a:r>
            <a:r>
              <a:rPr lang="ar-SY" sz="2800" b="1" dirty="0">
                <a:cs typeface="Simplified Arabic" pitchFamily="2" charset="-78"/>
              </a:rPr>
              <a:t> 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15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5292080" y="2276872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81" name="Equation" r:id="rId4" imgW="1206360" imgH="495000" progId="Equation.DSMT4">
                  <p:embed/>
                </p:oleObj>
              </mc:Choice>
              <mc:Fallback>
                <p:oleObj name="Equation" r:id="rId4" imgW="1206360" imgH="4950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276872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8" name="Object 7"/>
          <p:cNvGraphicFramePr>
            <a:graphicFrameLocks noChangeAspect="1"/>
          </p:cNvGraphicFramePr>
          <p:nvPr/>
        </p:nvGraphicFramePr>
        <p:xfrm>
          <a:off x="3347864" y="5190009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82" name="Equation" r:id="rId6" imgW="1434960" imgH="444240" progId="Equation.DSMT4">
                  <p:embed/>
                </p:oleObj>
              </mc:Choice>
              <mc:Fallback>
                <p:oleObj name="Equation" r:id="rId6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190009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16</a:t>
            </a:fld>
            <a:endParaRPr lang="ar-SY" dirty="0"/>
          </a:p>
        </p:txBody>
      </p:sp>
      <p:pic>
        <p:nvPicPr>
          <p:cNvPr id="5" name="صورة 4" descr="Buck_LRC_curves_iC_v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060848"/>
            <a:ext cx="5289058" cy="3240360"/>
          </a:xfrm>
          <a:prstGeom prst="rect">
            <a:avLst/>
          </a:prstGeom>
        </p:spPr>
      </p:pic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5508104" y="2852986"/>
          <a:ext cx="28114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51" name="Equation" r:id="rId4" imgW="1384200" imgH="495000" progId="Equation.DSMT4">
                  <p:embed/>
                </p:oleObj>
              </mc:Choice>
              <mc:Fallback>
                <p:oleObj name="Equation" r:id="rId4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852986"/>
                        <a:ext cx="281146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مربع نص 6"/>
          <p:cNvSpPr txBox="1"/>
          <p:nvPr/>
        </p:nvSpPr>
        <p:spPr>
          <a:xfrm>
            <a:off x="395536" y="476672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ثم 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830888" y="3470275"/>
          <a:ext cx="15176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7" name="Equation" r:id="rId5" imgW="647640" imgH="203040" progId="Equation.DSMT4">
                  <p:embed/>
                </p:oleObj>
              </mc:Choice>
              <mc:Fallback>
                <p:oleObj name="Equation" r:id="rId5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888" y="3470275"/>
                        <a:ext cx="15176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5580063" y="514350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8" name="Equation" r:id="rId7" imgW="863280" imgH="228600" progId="Equation.DSMT4">
                  <p:embed/>
                </p:oleObj>
              </mc:Choice>
              <mc:Fallback>
                <p:oleObj name="Equation" r:id="rId7" imgW="8632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14350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مربع نص 16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4562475" y="4214813"/>
          <a:ext cx="40147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9" name="Equation" r:id="rId10" imgW="1701720" imgH="228600" progId="Equation.DSMT4">
                  <p:embed/>
                </p:oleObj>
              </mc:Choice>
              <mc:Fallback>
                <p:oleObj name="Equation" r:id="rId10" imgW="17017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4214813"/>
                        <a:ext cx="401478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9" name="عنصر نائب لرقم الشريحة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17</a:t>
            </a:fld>
            <a:endParaRPr lang="ar-SY"/>
          </a:p>
        </p:txBody>
      </p:sp>
      <p:sp>
        <p:nvSpPr>
          <p:cNvPr id="20" name="عنصر نائب للتذييل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1" name="مربع نص 20"/>
          <p:cNvSpPr txBox="1"/>
          <p:nvPr/>
        </p:nvSpPr>
        <p:spPr>
          <a:xfrm>
            <a:off x="1857356" y="571480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منبع التيار</a:t>
            </a:r>
          </a:p>
        </p:txBody>
      </p:sp>
      <p:sp>
        <p:nvSpPr>
          <p:cNvPr id="22" name="مستطيل 21"/>
          <p:cNvSpPr/>
          <p:nvPr/>
        </p:nvSpPr>
        <p:spPr>
          <a:xfrm>
            <a:off x="4714876" y="1071546"/>
            <a:ext cx="928694" cy="15001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مستطيل 22"/>
          <p:cNvSpPr/>
          <p:nvPr/>
        </p:nvSpPr>
        <p:spPr>
          <a:xfrm>
            <a:off x="928662" y="3154134"/>
            <a:ext cx="285752" cy="159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4" name="مستطيل 23"/>
          <p:cNvSpPr/>
          <p:nvPr/>
        </p:nvSpPr>
        <p:spPr>
          <a:xfrm>
            <a:off x="827584" y="191683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6" name="رابط كسهم مستقيم 25"/>
          <p:cNvCxnSpPr>
            <a:stCxn id="21" idx="2"/>
          </p:cNvCxnSpPr>
          <p:nvPr/>
        </p:nvCxnSpPr>
        <p:spPr>
          <a:xfrm>
            <a:off x="3428992" y="1033145"/>
            <a:ext cx="1071000" cy="3076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رابط كسهم مستقيم 27"/>
          <p:cNvCxnSpPr>
            <a:stCxn id="21" idx="2"/>
          </p:cNvCxnSpPr>
          <p:nvPr/>
        </p:nvCxnSpPr>
        <p:spPr>
          <a:xfrm flipH="1">
            <a:off x="1043608" y="1033145"/>
            <a:ext cx="2385384" cy="8116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1" grpId="1"/>
      <p:bldP spid="22" grpId="0" animBg="1"/>
      <p:bldP spid="22" grpId="1" animBg="1"/>
      <p:bldP spid="24" grpId="0" animBg="1"/>
      <p:bldP spid="2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power2_fig3_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786" y="1285124"/>
            <a:ext cx="3130296" cy="3715512"/>
          </a:xfrm>
          <a:prstGeom prst="rect">
            <a:avLst/>
          </a:prstGeom>
        </p:spPr>
      </p:pic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5454650" y="5429250"/>
          <a:ext cx="2038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68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5429250"/>
                        <a:ext cx="20383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7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500166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سهم لأعلى 13"/>
          <p:cNvSpPr/>
          <p:nvPr/>
        </p:nvSpPr>
        <p:spPr>
          <a:xfrm>
            <a:off x="2071670" y="5072074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786578" y="2926675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5759450" y="3684588"/>
          <a:ext cx="16065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69" name="Equation" r:id="rId7" imgW="685800" imgH="203040" progId="Equation.DSMT4">
                  <p:embed/>
                </p:oleObj>
              </mc:Choice>
              <mc:Fallback>
                <p:oleObj name="Equation" r:id="rId7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3684588"/>
                        <a:ext cx="1606550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صورة 19" descr="power2_fig3_7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76" y="428604"/>
            <a:ext cx="3724656" cy="224332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5357818" y="0"/>
            <a:ext cx="32861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التفرعية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4143372" y="4500570"/>
          <a:ext cx="46101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70" name="Equation" r:id="rId10" imgW="1955520" imgH="228600" progId="Equation.DSMT4">
                  <p:embed/>
                </p:oleObj>
              </mc:Choice>
              <mc:Fallback>
                <p:oleObj name="Equation" r:id="rId10" imgW="195552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4500570"/>
                        <a:ext cx="46101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7" name="عنصر نائب لرقم الشريحة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18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صورة 16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13" name="صورة 12" descr="power2_fig3_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sp>
        <p:nvSpPr>
          <p:cNvPr id="2" name="مربع نص 1"/>
          <p:cNvSpPr txBox="1"/>
          <p:nvPr/>
        </p:nvSpPr>
        <p:spPr>
          <a:xfrm>
            <a:off x="5429256" y="0"/>
            <a:ext cx="33575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دراسة جهد الخرج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3941763" y="2854323"/>
          <a:ext cx="36099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48" name="Equation" r:id="rId5" imgW="1536480" imgH="393480" progId="Equation.DSMT4">
                  <p:embed/>
                </p:oleObj>
              </mc:Choice>
              <mc:Fallback>
                <p:oleObj name="Equation" r:id="rId5" imgW="153648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2854323"/>
                        <a:ext cx="3609975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941763" y="642938"/>
          <a:ext cx="46228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49" name="Equation" r:id="rId7" imgW="1968480" imgH="393480" progId="Equation.DSMT4">
                  <p:embed/>
                </p:oleObj>
              </mc:Choice>
              <mc:Fallback>
                <p:oleObj name="Equation" r:id="rId7" imgW="19684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642938"/>
                        <a:ext cx="46228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941763" y="1747838"/>
          <a:ext cx="24161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0" name="Equation" r:id="rId9" imgW="1028520" imgH="393480" progId="Equation.DSMT4">
                  <p:embed/>
                </p:oleObj>
              </mc:Choice>
              <mc:Fallback>
                <p:oleObj name="Equation" r:id="rId9" imgW="102852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1747838"/>
                        <a:ext cx="241617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0"/>
          <p:cNvGraphicFramePr>
            <a:graphicFrameLocks noChangeAspect="1"/>
          </p:cNvGraphicFramePr>
          <p:nvPr/>
        </p:nvGraphicFramePr>
        <p:xfrm>
          <a:off x="3941763" y="3960813"/>
          <a:ext cx="477043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1" name="Equation" r:id="rId11" imgW="2031840" imgH="609480" progId="Equation.DSMT4">
                  <p:embed/>
                </p:oleObj>
              </mc:Choice>
              <mc:Fallback>
                <p:oleObj name="Equation" r:id="rId11" imgW="2031840" imgH="609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3960813"/>
                        <a:ext cx="4770437" cy="143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7" name="Object 11"/>
          <p:cNvGraphicFramePr>
            <a:graphicFrameLocks noChangeAspect="1"/>
          </p:cNvGraphicFramePr>
          <p:nvPr/>
        </p:nvGraphicFramePr>
        <p:xfrm>
          <a:off x="3941763" y="5572125"/>
          <a:ext cx="4503737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2" name="Equation" r:id="rId13" imgW="1917360" imgH="393480" progId="Equation.DSMT4">
                  <p:embed/>
                </p:oleObj>
              </mc:Choice>
              <mc:Fallback>
                <p:oleObj name="Equation" r:id="rId13" imgW="1917360" imgH="3934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3" y="5572125"/>
                        <a:ext cx="4503737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19</a:t>
            </a:fld>
            <a:endParaRPr lang="ar-SY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00034" y="3000372"/>
            <a:ext cx="31432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الجهد على طرفي الملف</a:t>
            </a:r>
          </a:p>
        </p:txBody>
      </p:sp>
      <p:sp>
        <p:nvSpPr>
          <p:cNvPr id="20" name="مستطيل 19"/>
          <p:cNvSpPr/>
          <p:nvPr/>
        </p:nvSpPr>
        <p:spPr>
          <a:xfrm>
            <a:off x="285720" y="1428736"/>
            <a:ext cx="785818" cy="6429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1" name="شكل بيضاوي 20"/>
          <p:cNvSpPr/>
          <p:nvPr/>
        </p:nvSpPr>
        <p:spPr>
          <a:xfrm>
            <a:off x="1609182" y="4584534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2" name="مستطيل 21"/>
          <p:cNvSpPr/>
          <p:nvPr/>
        </p:nvSpPr>
        <p:spPr>
          <a:xfrm>
            <a:off x="5357818" y="2714620"/>
            <a:ext cx="2214578" cy="121444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قوس كبير أيسر 22"/>
          <p:cNvSpPr/>
          <p:nvPr/>
        </p:nvSpPr>
        <p:spPr>
          <a:xfrm rot="5400000">
            <a:off x="7715272" y="5143512"/>
            <a:ext cx="285752" cy="100013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25" name="رابط كسهم مستقيم 24"/>
          <p:cNvCxnSpPr>
            <a:stCxn id="23" idx="1"/>
            <a:endCxn id="22" idx="2"/>
          </p:cNvCxnSpPr>
          <p:nvPr/>
        </p:nvCxnSpPr>
        <p:spPr>
          <a:xfrm rot="16200000" flipV="1">
            <a:off x="6375810" y="4018363"/>
            <a:ext cx="1571636" cy="13930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14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ربع نص 10"/>
          <p:cNvSpPr txBox="1"/>
          <p:nvPr/>
        </p:nvSpPr>
        <p:spPr>
          <a:xfrm>
            <a:off x="6143636" y="1762772"/>
            <a:ext cx="2643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مجالات الاستخدام: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285720" y="3077458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اقتصادية – سريعة الاستجابة – التنظيم الناعم – صغيرة الحجم – سهلة الصيانة – هادئة.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857224" y="2191400"/>
            <a:ext cx="79296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محركات التيار المستمر – السيارات </a:t>
            </a:r>
            <a:r>
              <a:rPr lang="ar-SY" sz="2800" b="1" dirty="0" err="1">
                <a:cs typeface="Simplified Arabic" pitchFamily="2" charset="-78"/>
              </a:rPr>
              <a:t>الكهربائية </a:t>
            </a:r>
            <a:r>
              <a:rPr lang="ar-SY" sz="2800" b="1" dirty="0">
                <a:cs typeface="Simplified Arabic" pitchFamily="2" charset="-78"/>
              </a:rPr>
              <a:t>– </a:t>
            </a:r>
            <a:r>
              <a:rPr lang="ar-SY" sz="2800" b="1">
                <a:cs typeface="Simplified Arabic" pitchFamily="2" charset="-78"/>
              </a:rPr>
              <a:t>الطاقات المتجددة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3786182" y="2681583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مزاياها مقارنة مع الطرق الكلاسيكية: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6516216" y="4191664"/>
            <a:ext cx="22706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بعض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أنواعها: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5715008" y="4691730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1. منظمات تسلسلية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5715008" y="5227515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منظمات </a:t>
            </a:r>
            <a:r>
              <a:rPr lang="ar-SY" sz="2800" b="1" dirty="0" err="1">
                <a:cs typeface="Simplified Arabic" pitchFamily="2" charset="-78"/>
              </a:rPr>
              <a:t>تفرعية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5715008" y="5857892"/>
            <a:ext cx="25717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3. منظمات </a:t>
            </a:r>
            <a:r>
              <a:rPr lang="ar-SY" sz="2800" b="1" dirty="0" err="1">
                <a:cs typeface="Simplified Arabic" pitchFamily="2" charset="-78"/>
              </a:rPr>
              <a:t>جسرية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4" name="مربع نص 13"/>
          <p:cNvSpPr txBox="1"/>
          <p:nvPr/>
        </p:nvSpPr>
        <p:spPr>
          <a:xfrm>
            <a:off x="4286248" y="0"/>
            <a:ext cx="45720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1. مقدمة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357158" y="357166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تعريف: 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هي عبارة عن مبدلات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</a:rPr>
              <a:t>DC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- DC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تتغذى من منبع جهد أو تيار مستمر ثابت وتعطي في الخرج جهد أو تيار مستمر ذو قيمة وسطية متغيرة عن طريق وصل وفصل التغذية عن الحمولة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sp>
        <p:nvSpPr>
          <p:cNvPr id="21" name="عنصر نائب للتاريخ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</a:t>
            </a:fld>
            <a:endParaRPr lang="ar-SY"/>
          </a:p>
        </p:txBody>
      </p:sp>
      <p:sp>
        <p:nvSpPr>
          <p:cNvPr id="23" name="عنصر نائب للتذييل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3143240" y="4929198"/>
            <a:ext cx="2286016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ربع واحد</a:t>
            </a:r>
          </a:p>
        </p:txBody>
      </p:sp>
      <p:sp>
        <p:nvSpPr>
          <p:cNvPr id="26" name="مستطيل 25"/>
          <p:cNvSpPr/>
          <p:nvPr/>
        </p:nvSpPr>
        <p:spPr>
          <a:xfrm>
            <a:off x="2786050" y="4714884"/>
            <a:ext cx="5500726" cy="10001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7" name="مستطيل 26"/>
          <p:cNvSpPr/>
          <p:nvPr/>
        </p:nvSpPr>
        <p:spPr>
          <a:xfrm>
            <a:off x="2786050" y="5786454"/>
            <a:ext cx="5500726" cy="6429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8" name="مربع نص 27"/>
          <p:cNvSpPr txBox="1"/>
          <p:nvPr/>
        </p:nvSpPr>
        <p:spPr>
          <a:xfrm>
            <a:off x="2857488" y="5834738"/>
            <a:ext cx="2857520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منظمات الأرباع الأربعة</a:t>
            </a:r>
          </a:p>
        </p:txBody>
      </p:sp>
      <p:pic>
        <p:nvPicPr>
          <p:cNvPr id="29" name="صورة 28" descr="L2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571876"/>
            <a:ext cx="2357454" cy="295991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  <p:bldP spid="18" grpId="0"/>
      <p:bldP spid="19" grpId="0"/>
      <p:bldP spid="13" grpId="0"/>
      <p:bldP spid="24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3428992" y="5500702"/>
            <a:ext cx="5357850" cy="95410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 i="1" dirty="0" err="1">
                <a:cs typeface="Simplified Arabic" pitchFamily="2" charset="-78"/>
              </a:rPr>
              <a:t>v</a:t>
            </a:r>
            <a:r>
              <a:rPr lang="en-US" sz="2800" i="1" baseline="-25000" dirty="0" err="1">
                <a:cs typeface="Simplified Arabic" pitchFamily="2" charset="-78"/>
              </a:rPr>
              <a:t>L</a:t>
            </a:r>
            <a:r>
              <a:rPr lang="ar-SY" sz="2800" dirty="0">
                <a:cs typeface="Simplified Arabic" pitchFamily="2" charset="-78"/>
              </a:rPr>
              <a:t> (مطال جهد الحمولة) يتغير بين </a:t>
            </a:r>
            <a:r>
              <a:rPr lang="en-US" sz="2800" i="1" dirty="0">
                <a:cs typeface="Simplified Arabic" pitchFamily="2" charset="-78"/>
              </a:rPr>
              <a:t>U</a:t>
            </a:r>
            <a:r>
              <a:rPr lang="en-US" sz="2800" i="1" baseline="-25000" dirty="0">
                <a:cs typeface="Simplified Arabic" pitchFamily="2" charset="-78"/>
              </a:rPr>
              <a:t>s</a:t>
            </a:r>
            <a:r>
              <a:rPr lang="ar-SY" sz="2800" dirty="0">
                <a:cs typeface="Simplified Arabic" pitchFamily="2" charset="-78"/>
              </a:rPr>
              <a:t> واللانهاية عند تغير </a:t>
            </a:r>
            <a:r>
              <a:rPr lang="ar-SY" sz="2800" i="1" dirty="0">
                <a:cs typeface="Simplified Arabic" pitchFamily="2" charset="-78"/>
                <a:sym typeface="Symbol"/>
              </a:rPr>
              <a:t></a:t>
            </a:r>
            <a:r>
              <a:rPr lang="ar-SY" sz="2800" dirty="0">
                <a:cs typeface="Simplified Arabic" pitchFamily="2" charset="-78"/>
                <a:sym typeface="Symbol"/>
              </a:rPr>
              <a:t> من </a:t>
            </a:r>
            <a:r>
              <a:rPr lang="en-US" sz="2800" dirty="0">
                <a:cs typeface="Simplified Arabic" pitchFamily="2" charset="-78"/>
                <a:sym typeface="Symbol"/>
              </a:rPr>
              <a:t>0</a:t>
            </a:r>
            <a:r>
              <a:rPr lang="ar-SY" sz="2800" dirty="0">
                <a:cs typeface="Simplified Arabic" pitchFamily="2" charset="-78"/>
                <a:sym typeface="Symbol"/>
              </a:rPr>
              <a:t> حتى </a:t>
            </a:r>
            <a:r>
              <a:rPr lang="en-US" sz="2800" dirty="0">
                <a:cs typeface="Simplified Arabic" pitchFamily="2" charset="-78"/>
                <a:sym typeface="Symbol"/>
              </a:rPr>
              <a:t>1</a:t>
            </a:r>
            <a:endParaRPr lang="ar-SY" sz="2800" baseline="-25000" dirty="0">
              <a:cs typeface="Simplified Arabic" pitchFamily="2" charset="-78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616575" y="571500"/>
          <a:ext cx="19399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9" name="Equation" r:id="rId3" imgW="825480" imgH="228600" progId="Equation.DSMT4">
                  <p:embed/>
                </p:oleObj>
              </mc:Choice>
              <mc:Fallback>
                <p:oleObj name="Equation" r:id="rId3" imgW="8254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571500"/>
                        <a:ext cx="19399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4143372" y="3286124"/>
          <a:ext cx="45021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20" name="Equation" r:id="rId5" imgW="1917360" imgH="393480" progId="Equation.DSMT4">
                  <p:embed/>
                </p:oleObj>
              </mc:Choice>
              <mc:Fallback>
                <p:oleObj name="Equation" r:id="rId5" imgW="191736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2" y="3286124"/>
                        <a:ext cx="450215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97513" y="4357688"/>
          <a:ext cx="19669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21" name="Equation" r:id="rId7" imgW="838080" imgH="431640" progId="Equation.DSMT4">
                  <p:embed/>
                </p:oleObj>
              </mc:Choice>
              <mc:Fallback>
                <p:oleObj name="Equation" r:id="rId7" imgW="83808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4357688"/>
                        <a:ext cx="1966912" cy="10160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282" y="571480"/>
            <a:ext cx="3724656" cy="2243328"/>
          </a:xfrm>
          <a:prstGeom prst="rect">
            <a:avLst/>
          </a:prstGeom>
        </p:spPr>
      </p:pic>
      <p:pic>
        <p:nvPicPr>
          <p:cNvPr id="9" name="صورة 8" descr="power2_fig3_9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188" y="3143248"/>
            <a:ext cx="3456432" cy="2301240"/>
          </a:xfrm>
          <a:prstGeom prst="rect">
            <a:avLst/>
          </a:prstGeom>
        </p:spPr>
      </p:pic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4657725" y="1357313"/>
          <a:ext cx="3695700" cy="190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22" name="Equation" r:id="rId11" imgW="1574640" imgH="812520" progId="Equation.DSMT4">
                  <p:embed/>
                </p:oleObj>
              </mc:Choice>
              <mc:Fallback>
                <p:oleObj name="Equation" r:id="rId11" imgW="157464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1357313"/>
                        <a:ext cx="3695700" cy="190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20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8" name="شكل بيضاوي 17"/>
          <p:cNvSpPr/>
          <p:nvPr/>
        </p:nvSpPr>
        <p:spPr>
          <a:xfrm>
            <a:off x="1975180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9" name="شكل بيضاوي 18"/>
          <p:cNvSpPr/>
          <p:nvPr/>
        </p:nvSpPr>
        <p:spPr>
          <a:xfrm>
            <a:off x="928662" y="478632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285720" y="764704"/>
            <a:ext cx="84296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بما أن جهد الخرج أكبر من جهد التغذية فهي تستخدم كرافع للجهد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571868" y="285728"/>
            <a:ext cx="521497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  <a:cs typeface="Simplified Arabic" pitchFamily="2" charset="-78"/>
              </a:rPr>
              <a:t>أمثلة عن المنظمات </a:t>
            </a:r>
            <a:r>
              <a:rPr lang="ar-SY" sz="2400" b="1" dirty="0" err="1">
                <a:solidFill>
                  <a:srgbClr val="FF0000"/>
                </a:solidFill>
                <a:cs typeface="Simplified Arabic" pitchFamily="2" charset="-78"/>
              </a:rPr>
              <a:t>التفرعية</a:t>
            </a:r>
            <a:r>
              <a:rPr lang="ar-SY" sz="2400" b="1">
                <a:solidFill>
                  <a:srgbClr val="FF0000"/>
                </a:solidFill>
                <a:cs typeface="Simplified Arabic" pitchFamily="2" charset="-78"/>
              </a:rPr>
              <a:t> :</a:t>
            </a:r>
            <a:endParaRPr lang="ar-SY" sz="24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13" name="صورة 12" descr="Prius2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915" y="1873740"/>
            <a:ext cx="8130171" cy="4183621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583668" y="1340768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698657" y="6094457"/>
            <a:ext cx="754575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600" dirty="0">
                <a:cs typeface="Simplified Arabic" pitchFamily="2" charset="-78"/>
              </a:rPr>
              <a:t>محرك </a:t>
            </a:r>
            <a:r>
              <a:rPr lang="en-US" sz="2600" dirty="0">
                <a:cs typeface="Simplified Arabic" pitchFamily="2" charset="-78"/>
              </a:rPr>
              <a:t>500 V</a:t>
            </a:r>
            <a:r>
              <a:rPr lang="ar-SY" sz="2600" dirty="0">
                <a:cs typeface="Simplified Arabic" pitchFamily="2" charset="-78"/>
              </a:rPr>
              <a:t> تستخدم </a:t>
            </a:r>
            <a:r>
              <a:rPr lang="en-US" sz="2600" dirty="0">
                <a:cs typeface="Simplified Arabic" pitchFamily="2" charset="-78"/>
              </a:rPr>
              <a:t>55</a:t>
            </a:r>
            <a:r>
              <a:rPr lang="ar-SY" sz="2600" dirty="0">
                <a:cs typeface="Simplified Arabic" pitchFamily="2" charset="-78"/>
              </a:rPr>
              <a:t> بطارية </a:t>
            </a:r>
            <a:r>
              <a:rPr lang="ar-SY" sz="2600" dirty="0" err="1">
                <a:cs typeface="Simplified Arabic" pitchFamily="2" charset="-78"/>
              </a:rPr>
              <a:t>ليثيوم</a:t>
            </a:r>
            <a:r>
              <a:rPr lang="ar-SY" sz="2600" dirty="0">
                <a:cs typeface="Simplified Arabic" pitchFamily="2" charset="-78"/>
              </a:rPr>
              <a:t> </a:t>
            </a:r>
            <a:r>
              <a:rPr lang="en-US" sz="2600" dirty="0">
                <a:cs typeface="Simplified Arabic" pitchFamily="2" charset="-78"/>
              </a:rPr>
              <a:t>4 v</a:t>
            </a:r>
            <a:r>
              <a:rPr lang="ar-SY" sz="2600" dirty="0">
                <a:cs typeface="Simplified Arabic" pitchFamily="2" charset="-78"/>
              </a:rPr>
              <a:t> عوضاً عن </a:t>
            </a:r>
            <a:r>
              <a:rPr lang="en-US" sz="2600" dirty="0">
                <a:cs typeface="Simplified Arabic" pitchFamily="2" charset="-78"/>
              </a:rPr>
              <a:t>140</a:t>
            </a:r>
            <a:endParaRPr lang="ar-SY" sz="2600" baseline="-25000" dirty="0">
              <a:cs typeface="Simplified Arabic" pitchFamily="2" charset="-78"/>
            </a:endParaRP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21</a:t>
            </a:fld>
            <a:endParaRPr lang="ar-SY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22</a:t>
            </a:fld>
            <a:endParaRPr lang="ar-SY" dirty="0"/>
          </a:p>
        </p:txBody>
      </p:sp>
      <p:pic>
        <p:nvPicPr>
          <p:cNvPr id="6" name="صورة 5" descr="٢٠١٥١٠٠٣١٦٣٨٣٧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908720"/>
            <a:ext cx="5576808" cy="4176464"/>
          </a:xfrm>
          <a:prstGeom prst="rect">
            <a:avLst/>
          </a:prstGeom>
        </p:spPr>
      </p:pic>
      <p:pic>
        <p:nvPicPr>
          <p:cNvPr id="5" name="صورة 4" descr="٢٠١٥١٠٠٣١٦٤١٢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4708" y="3501008"/>
            <a:ext cx="4767626" cy="3097907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1: السيارة المختلطة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Toyota </a:t>
            </a:r>
            <a:r>
              <a:rPr lang="en-US" sz="2800" b="1" dirty="0" err="1">
                <a:solidFill>
                  <a:srgbClr val="0070C0"/>
                </a:solidFill>
                <a:cs typeface="Simplified Arabic" pitchFamily="2" charset="-78"/>
              </a:rPr>
              <a:t>Prius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23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7225630" cy="4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24</a:t>
            </a:fld>
            <a:endParaRPr lang="ar-SY" dirty="0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1529408"/>
            <a:ext cx="8496944" cy="460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مستطيل 8"/>
          <p:cNvSpPr/>
          <p:nvPr/>
        </p:nvSpPr>
        <p:spPr>
          <a:xfrm>
            <a:off x="522007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 9"/>
          <p:cNvSpPr/>
          <p:nvPr/>
        </p:nvSpPr>
        <p:spPr>
          <a:xfrm>
            <a:off x="5940152" y="1601416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مستطيل 10"/>
          <p:cNvSpPr/>
          <p:nvPr/>
        </p:nvSpPr>
        <p:spPr>
          <a:xfrm>
            <a:off x="5580112" y="2609528"/>
            <a:ext cx="720080" cy="9361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سهم إلى الأعلى والأسفل 11"/>
          <p:cNvSpPr/>
          <p:nvPr/>
        </p:nvSpPr>
        <p:spPr>
          <a:xfrm>
            <a:off x="39553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سهم إلى الأعلى والأسفل 12"/>
          <p:cNvSpPr/>
          <p:nvPr/>
        </p:nvSpPr>
        <p:spPr>
          <a:xfrm>
            <a:off x="8676456" y="1961456"/>
            <a:ext cx="144016" cy="367240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ربع نص 13"/>
          <p:cNvSpPr txBox="1"/>
          <p:nvPr/>
        </p:nvSpPr>
        <p:spPr>
          <a:xfrm>
            <a:off x="5364088" y="105273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6138542" y="10527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6228184" y="31855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-137859" y="332960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</a:t>
            </a:r>
          </a:p>
        </p:txBody>
      </p:sp>
      <p:sp>
        <p:nvSpPr>
          <p:cNvPr id="18" name="مربع نص 17"/>
          <p:cNvSpPr txBox="1"/>
          <p:nvPr/>
        </p:nvSpPr>
        <p:spPr>
          <a:xfrm rot="16200000">
            <a:off x="7968658" y="353335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</a:p>
        </p:txBody>
      </p:sp>
      <p:sp>
        <p:nvSpPr>
          <p:cNvPr id="20" name="مربع نص 19"/>
          <p:cNvSpPr txBox="1"/>
          <p:nvPr/>
        </p:nvSpPr>
        <p:spPr>
          <a:xfrm>
            <a:off x="1583668" y="332656"/>
            <a:ext cx="59766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 2: دارة رفع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12V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حتى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19V</a:t>
            </a:r>
            <a:endParaRPr lang="ar-SY" sz="2800" b="1" baseline="-25000" dirty="0">
              <a:solidFill>
                <a:srgbClr val="0070C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25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1" name="مربع نص 10"/>
          <p:cNvSpPr txBox="1"/>
          <p:nvPr/>
        </p:nvSpPr>
        <p:spPr>
          <a:xfrm>
            <a:off x="3995936" y="3414479"/>
            <a:ext cx="4824536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فرضيات: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كبير كفاية بحيث يبقى تيار المنبع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>
              <a:buFontTx/>
              <a:buChar char="-"/>
            </a:pP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كبير كفاية بحيث يبقى جهد الخرج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cs typeface="Simplified Arabic" pitchFamily="2" charset="-78"/>
              </a:rPr>
              <a:t> (ثابت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</p:txBody>
      </p:sp>
      <p:pic>
        <p:nvPicPr>
          <p:cNvPr id="9" name="صورة 8" descr="boost_LRC_curves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26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932040" y="3356992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5796136" y="3861048"/>
          <a:ext cx="22352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21" name="Equation" r:id="rId4" imgW="952200" imgH="431640" progId="Equation.DSMT4">
                  <p:embed/>
                </p:oleObj>
              </mc:Choice>
              <mc:Fallback>
                <p:oleObj name="Equation" r:id="rId4" imgW="9522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3861048"/>
                        <a:ext cx="22352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مربع نص 13"/>
          <p:cNvSpPr txBox="1"/>
          <p:nvPr/>
        </p:nvSpPr>
        <p:spPr>
          <a:xfrm>
            <a:off x="4860032" y="4922004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الملف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5436096" y="5437336"/>
          <a:ext cx="26209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22" name="Equation" r:id="rId6" imgW="1117440" imgH="431640" progId="Equation.DSMT4">
                  <p:embed/>
                </p:oleObj>
              </mc:Choice>
              <mc:Fallback>
                <p:oleObj name="Equation" r:id="rId6" imgW="11174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437336"/>
                        <a:ext cx="262096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صورة 15" descr="boost_LRC_curves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27</a:t>
            </a:fld>
            <a:endParaRPr lang="ar-SY" dirty="0"/>
          </a:p>
        </p:txBody>
      </p:sp>
      <p:sp>
        <p:nvSpPr>
          <p:cNvPr id="7" name="مربع نص 6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pic>
        <p:nvPicPr>
          <p:cNvPr id="8" name="صورة 7" descr="boost_LRC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079" y="908720"/>
            <a:ext cx="4340361" cy="2244857"/>
          </a:xfrm>
          <a:prstGeom prst="rect">
            <a:avLst/>
          </a:prstGeom>
        </p:spPr>
      </p:pic>
      <p:sp>
        <p:nvSpPr>
          <p:cNvPr id="16" name="مربع نص 15"/>
          <p:cNvSpPr txBox="1"/>
          <p:nvPr/>
        </p:nvSpPr>
        <p:spPr>
          <a:xfrm>
            <a:off x="4860032" y="321297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تذبذب تيار الملف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4932040" y="3645024"/>
          <a:ext cx="2055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64" name="Equation" r:id="rId4" imgW="876240" imgH="393480" progId="Equation.DSMT4">
                  <p:embed/>
                </p:oleObj>
              </mc:Choice>
              <mc:Fallback>
                <p:oleObj name="Equation" r:id="rId4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645024"/>
                        <a:ext cx="20558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5"/>
          <p:cNvGraphicFramePr>
            <a:graphicFrameLocks noChangeAspect="1"/>
          </p:cNvGraphicFramePr>
          <p:nvPr/>
        </p:nvGraphicFramePr>
        <p:xfrm>
          <a:off x="4932040" y="4581128"/>
          <a:ext cx="27114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65" name="Equation" r:id="rId6" imgW="1155600" imgH="393480" progId="Equation.DSMT4">
                  <p:embed/>
                </p:oleObj>
              </mc:Choice>
              <mc:Fallback>
                <p:oleObj name="Equation" r:id="rId6" imgW="115560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581128"/>
                        <a:ext cx="27114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/>
        </p:nvGraphicFramePr>
        <p:xfrm>
          <a:off x="4932040" y="5517232"/>
          <a:ext cx="26828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66" name="Equation" r:id="rId8" imgW="1143000" imgH="393480" progId="Equation.DSMT4">
                  <p:embed/>
                </p:oleObj>
              </mc:Choice>
              <mc:Fallback>
                <p:oleObj name="Equation" r:id="rId8" imgW="114300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517232"/>
                        <a:ext cx="2682875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boost_LRC_curves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1332078"/>
            <a:ext cx="3672408" cy="389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28</a:t>
            </a:fld>
            <a:endParaRPr lang="ar-SY" dirty="0"/>
          </a:p>
        </p:txBody>
      </p:sp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3282950" y="2636912"/>
          <a:ext cx="25781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85" name="Equation" r:id="rId3" imgW="1269720" imgH="520560" progId="Equation.DSMT4">
                  <p:embed/>
                </p:oleObj>
              </mc:Choice>
              <mc:Fallback>
                <p:oleObj name="Equation" r:id="rId3" imgW="1269720" imgH="5205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2636912"/>
                        <a:ext cx="257810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مربع نص 11"/>
          <p:cNvSpPr txBox="1"/>
          <p:nvPr/>
        </p:nvSpPr>
        <p:spPr>
          <a:xfrm>
            <a:off x="395536" y="1052785"/>
            <a:ext cx="839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تصميم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المرشح:</a:t>
            </a:r>
            <a:endParaRPr lang="ar-SY" sz="2800" b="1" dirty="0">
              <a:solidFill>
                <a:srgbClr val="0070C0"/>
              </a:solidFill>
              <a:cs typeface="Simplified Arabic" pitchFamily="2" charset="-78"/>
            </a:endParaRPr>
          </a:p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1:</a:t>
            </a:r>
            <a:r>
              <a:rPr lang="ar-SY" sz="2800" b="1" dirty="0">
                <a:cs typeface="Simplified Arabic" pitchFamily="2" charset="-78"/>
              </a:rPr>
              <a:t> اختيار قيمة الملف حيث تعطى قيمة الملف الحدية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cr</a:t>
            </a:r>
            <a:r>
              <a:rPr lang="ar-SY" sz="2800" b="1" dirty="0">
                <a:cs typeface="Simplified Arabic" pitchFamily="2" charset="-78"/>
              </a:rPr>
              <a:t> بين نمط العمل المستمر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CCM 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ونمط العمل الغير مستمر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DCM</a:t>
            </a:r>
            <a:r>
              <a:rPr lang="ar-SY" sz="2800" b="1" dirty="0">
                <a:cs typeface="Simplified Arabic" pitchFamily="2" charset="-78"/>
              </a:rPr>
              <a:t>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467544" y="3915102"/>
            <a:ext cx="839301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2: </a:t>
            </a:r>
            <a:r>
              <a:rPr lang="ar-SY" sz="2800" b="1" dirty="0">
                <a:cs typeface="Simplified Arabic" pitchFamily="2" charset="-78"/>
              </a:rPr>
              <a:t>تحديد قيمة الملف بقيمة أكبر من السابقة ويمكن حسابها بناءً على تذبذب محدد من 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3544094" y="5085184"/>
          <a:ext cx="20558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86" name="Equation" r:id="rId5" imgW="876240" imgH="393480" progId="Equation.DSMT4">
                  <p:embed/>
                </p:oleObj>
              </mc:Choice>
              <mc:Fallback>
                <p:oleObj name="Equation" r:id="rId5" imgW="8762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094" y="5085184"/>
                        <a:ext cx="20558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29</a:t>
            </a:fld>
            <a:endParaRPr lang="ar-SY" dirty="0"/>
          </a:p>
        </p:txBody>
      </p:sp>
      <p:graphicFrame>
        <p:nvGraphicFramePr>
          <p:cNvPr id="291847" name="Object 1"/>
          <p:cNvGraphicFramePr>
            <a:graphicFrameLocks noChangeAspect="1"/>
          </p:cNvGraphicFramePr>
          <p:nvPr/>
        </p:nvGraphicFramePr>
        <p:xfrm>
          <a:off x="3436938" y="2438400"/>
          <a:ext cx="22701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76" name="Equation" r:id="rId3" imgW="1117440" imgH="495000" progId="Equation.DSMT4">
                  <p:embed/>
                </p:oleObj>
              </mc:Choice>
              <mc:Fallback>
                <p:oleObj name="Equation" r:id="rId3" imgW="111744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938" y="2438400"/>
                        <a:ext cx="2270125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467544" y="1124744"/>
            <a:ext cx="839301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خطوة 3: </a:t>
            </a:r>
            <a:r>
              <a:rPr lang="ar-SY" sz="2800" b="1" dirty="0">
                <a:cs typeface="Simplified Arabic" pitchFamily="2" charset="-78"/>
              </a:rPr>
              <a:t>يتم اختيار قيمة المكثف بناءً على تذبذب جهد الخرج الأعظمي المسموح على طرفي المكثف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ar-SY" sz="2800" b="1" dirty="0">
                <a:cs typeface="Simplified Arabic" pitchFamily="2" charset="-78"/>
              </a:rPr>
              <a:t> حيث تعطى قيمة المكثف بالعلاقة </a:t>
            </a:r>
            <a:r>
              <a:rPr lang="ar-SY" sz="2800" b="1" dirty="0" err="1">
                <a:cs typeface="Simplified Arabic" pitchFamily="2" charset="-78"/>
              </a:rPr>
              <a:t>التالية: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95536" y="404664"/>
            <a:ext cx="837420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تحسين شكل جهد الخرج في المنظم </a:t>
            </a:r>
            <a:r>
              <a:rPr lang="ar-SY" sz="2800" b="1" dirty="0" err="1">
                <a:solidFill>
                  <a:srgbClr val="FF0000"/>
                </a:solidFill>
                <a:cs typeface="Simplified Arabic" pitchFamily="2" charset="-78"/>
              </a:rPr>
              <a:t>التفرعي:</a:t>
            </a:r>
            <a:endParaRPr lang="ar-SY" sz="2800" b="1" dirty="0">
              <a:solidFill>
                <a:srgbClr val="FF000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>
    <p:cover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0F2D8-6DC6-4A4C-AF65-72B49299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023AF-D4CE-4DA6-A190-5B916A7F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5F25-A3FD-4E2A-9EDB-B8150DB3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</a:t>
            </a:fld>
            <a:endParaRPr lang="ar-S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361CC-8AC6-4988-A518-14ECD5FD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82"/>
          <a:stretch/>
        </p:blipFill>
        <p:spPr>
          <a:xfrm>
            <a:off x="539552" y="1464029"/>
            <a:ext cx="4392488" cy="3696409"/>
          </a:xfrm>
          <a:prstGeom prst="rect">
            <a:avLst/>
          </a:prstGeom>
        </p:spPr>
      </p:pic>
      <p:sp>
        <p:nvSpPr>
          <p:cNvPr id="7" name="مربع نص 17">
            <a:extLst>
              <a:ext uri="{FF2B5EF4-FFF2-40B4-BE49-F238E27FC236}">
                <a16:creationId xmlns:a16="http://schemas.microsoft.com/office/drawing/2014/main" id="{DCF80390-3BCF-43A0-AF7F-E7268F47DDAC}"/>
              </a:ext>
            </a:extLst>
          </p:cNvPr>
          <p:cNvSpPr txBox="1"/>
          <p:nvPr/>
        </p:nvSpPr>
        <p:spPr>
          <a:xfrm>
            <a:off x="5012242" y="2052716"/>
            <a:ext cx="337618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تسلسلي &gt;&gt; خافض للجهد</a:t>
            </a:r>
          </a:p>
        </p:txBody>
      </p:sp>
      <p:sp>
        <p:nvSpPr>
          <p:cNvPr id="8" name="مربع نص 17">
            <a:extLst>
              <a:ext uri="{FF2B5EF4-FFF2-40B4-BE49-F238E27FC236}">
                <a16:creationId xmlns:a16="http://schemas.microsoft.com/office/drawing/2014/main" id="{FA1497C2-C31F-45BA-A700-646F98A29DAF}"/>
              </a:ext>
            </a:extLst>
          </p:cNvPr>
          <p:cNvSpPr txBox="1"/>
          <p:nvPr/>
        </p:nvSpPr>
        <p:spPr>
          <a:xfrm>
            <a:off x="4788024" y="3861048"/>
            <a:ext cx="33123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400" b="1" dirty="0">
                <a:cs typeface="Simplified Arabic" pitchFamily="2" charset="-78"/>
              </a:rPr>
              <a:t>منظم تفرعي &gt;&gt; رافع للجهد</a:t>
            </a:r>
          </a:p>
        </p:txBody>
      </p:sp>
      <p:sp>
        <p:nvSpPr>
          <p:cNvPr id="10" name="مربع نص 16">
            <a:extLst>
              <a:ext uri="{FF2B5EF4-FFF2-40B4-BE49-F238E27FC236}">
                <a16:creationId xmlns:a16="http://schemas.microsoft.com/office/drawing/2014/main" id="{6690C9F1-C10C-418C-B9E2-FEE5C78F760A}"/>
              </a:ext>
            </a:extLst>
          </p:cNvPr>
          <p:cNvSpPr txBox="1"/>
          <p:nvPr/>
        </p:nvSpPr>
        <p:spPr>
          <a:xfrm>
            <a:off x="5012243" y="2530911"/>
            <a:ext cx="34563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تقطيع جهد الخرج &gt;&gt; خفض قيمة الجهد</a:t>
            </a:r>
          </a:p>
        </p:txBody>
      </p:sp>
      <p:sp>
        <p:nvSpPr>
          <p:cNvPr id="11" name="مربع نص 16">
            <a:extLst>
              <a:ext uri="{FF2B5EF4-FFF2-40B4-BE49-F238E27FC236}">
                <a16:creationId xmlns:a16="http://schemas.microsoft.com/office/drawing/2014/main" id="{BD17A93A-2B45-4AD6-A530-C36DF0C89313}"/>
              </a:ext>
            </a:extLst>
          </p:cNvPr>
          <p:cNvSpPr txBox="1"/>
          <p:nvPr/>
        </p:nvSpPr>
        <p:spPr>
          <a:xfrm>
            <a:off x="4932040" y="4377298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  <a:cs typeface="Simplified Arabic" pitchFamily="2" charset="-78"/>
              </a:rPr>
              <a:t>شحن المكثف بدون تفريغ &gt;&gt; رفع قيمة الجهد</a:t>
            </a:r>
          </a:p>
        </p:txBody>
      </p:sp>
    </p:spTree>
    <p:extLst>
      <p:ext uri="{BB962C8B-B14F-4D97-AF65-F5344CB8AC3E}">
        <p14:creationId xmlns:p14="http://schemas.microsoft.com/office/powerpoint/2010/main" val="4747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30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544F-A9E0-432F-83DE-AECF35E2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80" y="855876"/>
            <a:ext cx="6803239" cy="55399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123728" y="1894415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1547664" y="2584360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996952" y="3409809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539552" y="18023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539552" y="2472861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539552" y="331776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5D66F-1DE1-490B-8BB6-1A328F225B1C}"/>
              </a:ext>
            </a:extLst>
          </p:cNvPr>
          <p:cNvSpPr/>
          <p:nvPr/>
        </p:nvSpPr>
        <p:spPr>
          <a:xfrm>
            <a:off x="1547664" y="2420887"/>
            <a:ext cx="1881336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4788024" y="1220971"/>
            <a:ext cx="576064" cy="554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3563888" y="704364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551A3-AB30-4F55-B016-1D46866A2A4F}"/>
              </a:ext>
            </a:extLst>
          </p:cNvPr>
          <p:cNvCxnSpPr>
            <a:cxnSpLocks/>
          </p:cNvCxnSpPr>
          <p:nvPr/>
        </p:nvCxnSpPr>
        <p:spPr>
          <a:xfrm>
            <a:off x="4220582" y="1077749"/>
            <a:ext cx="495434" cy="263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84A7E7-4F48-4AE3-8031-E5CDD1FCB559}"/>
              </a:ext>
            </a:extLst>
          </p:cNvPr>
          <p:cNvCxnSpPr/>
          <p:nvPr/>
        </p:nvCxnSpPr>
        <p:spPr>
          <a:xfrm flipH="1">
            <a:off x="3563888" y="1196752"/>
            <a:ext cx="372973" cy="1180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652120" y="5301208"/>
            <a:ext cx="86409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7596336" y="551723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2702035054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6" grpId="0" animBg="1"/>
      <p:bldP spid="27" grpId="0" animBg="1"/>
      <p:bldP spid="28" grpId="0"/>
      <p:bldP spid="34" grpId="0" animBg="1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28544-DB50-44B8-9B89-3033B803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827C4-86EC-4458-9312-194537EC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8AAFF-9257-46DB-9869-B2111D82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31</a:t>
            </a:fld>
            <a:endParaRPr lang="ar-SY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9D0F65A9-D62D-4417-9088-D4FC7B61CD4D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56684-7E6E-49AF-8FF6-1D534B4D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948264" cy="2388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9B1D0D-B448-4C4C-B689-780F3B27C740}"/>
              </a:ext>
            </a:extLst>
          </p:cNvPr>
          <p:cNvSpPr/>
          <p:nvPr/>
        </p:nvSpPr>
        <p:spPr>
          <a:xfrm>
            <a:off x="971600" y="3645024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http://www.ti.com/product/LM2678/description</a:t>
            </a:r>
          </a:p>
        </p:txBody>
      </p:sp>
      <p:sp>
        <p:nvSpPr>
          <p:cNvPr id="9" name="مربع نص 23">
            <a:extLst>
              <a:ext uri="{FF2B5EF4-FFF2-40B4-BE49-F238E27FC236}">
                <a16:creationId xmlns:a16="http://schemas.microsoft.com/office/drawing/2014/main" id="{0F411FDC-1608-48A5-A8D0-90939D606C71}"/>
              </a:ext>
            </a:extLst>
          </p:cNvPr>
          <p:cNvSpPr txBox="1"/>
          <p:nvPr/>
        </p:nvSpPr>
        <p:spPr>
          <a:xfrm>
            <a:off x="6804248" y="3681424"/>
            <a:ext cx="155054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cs typeface="Simplified Arabic" pitchFamily="2" charset="-78"/>
              </a:rPr>
              <a:t>)</a:t>
            </a:r>
            <a:r>
              <a:rPr lang="ar-SY" sz="1600" b="1" dirty="0">
                <a:cs typeface="Simplified Arabic" pitchFamily="2" charset="-78"/>
              </a:rPr>
              <a:t>تحتاج بروكسي</a:t>
            </a:r>
            <a:r>
              <a:rPr lang="en-US" sz="1600" b="1" dirty="0">
                <a:cs typeface="Simplified Arabic" pitchFamily="2" charset="-78"/>
              </a:rPr>
              <a:t>(</a:t>
            </a:r>
            <a:endParaRPr lang="ar-SY" sz="1600" b="1" dirty="0">
              <a:cs typeface="Simplified Arabic" pitchFamily="2" charset="-78"/>
            </a:endParaRPr>
          </a:p>
        </p:txBody>
      </p:sp>
      <p:pic>
        <p:nvPicPr>
          <p:cNvPr id="331780" name="Picture 4" descr="Image result for 7-Pin TO-263 image">
            <a:extLst>
              <a:ext uri="{FF2B5EF4-FFF2-40B4-BE49-F238E27FC236}">
                <a16:creationId xmlns:a16="http://schemas.microsoft.com/office/drawing/2014/main" id="{07244F37-20AC-43D2-BC09-AD4677A4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26059"/>
            <a:ext cx="1496742" cy="13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2" name="Picture 6" descr="Image result for 7-Pin TO-220 image">
            <a:extLst>
              <a:ext uri="{FF2B5EF4-FFF2-40B4-BE49-F238E27FC236}">
                <a16:creationId xmlns:a16="http://schemas.microsoft.com/office/drawing/2014/main" id="{E219BCC5-BA6B-4729-9BB3-CB78E260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48" y="4370457"/>
            <a:ext cx="2460104" cy="15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4" name="Picture 8" descr="Related image">
            <a:extLst>
              <a:ext uri="{FF2B5EF4-FFF2-40B4-BE49-F238E27FC236}">
                <a16:creationId xmlns:a16="http://schemas.microsoft.com/office/drawing/2014/main" id="{45F16818-C500-45AD-9346-4306E58C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77" y="4653136"/>
            <a:ext cx="103467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48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26DA5-50DC-436A-A7D8-CE8B67AB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594266"/>
            <a:ext cx="5316231" cy="5776112"/>
          </a:xfrm>
          <a:prstGeom prst="rect">
            <a:avLst/>
          </a:prstGeom>
        </p:spPr>
      </p:pic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32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7FD2-D89E-457B-B64E-18F9731C44F4}"/>
              </a:ext>
            </a:extLst>
          </p:cNvPr>
          <p:cNvSpPr/>
          <p:nvPr/>
        </p:nvSpPr>
        <p:spPr>
          <a:xfrm>
            <a:off x="2267744" y="5569784"/>
            <a:ext cx="864096" cy="16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9ADE8-D923-4D41-A736-B24F750F69A8}"/>
              </a:ext>
            </a:extLst>
          </p:cNvPr>
          <p:cNvSpPr/>
          <p:nvPr/>
        </p:nvSpPr>
        <p:spPr>
          <a:xfrm>
            <a:off x="2267744" y="4489796"/>
            <a:ext cx="2520280" cy="159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2978A-C804-4997-93B1-CEA298FF153A}"/>
              </a:ext>
            </a:extLst>
          </p:cNvPr>
          <p:cNvSpPr/>
          <p:nvPr/>
        </p:nvSpPr>
        <p:spPr>
          <a:xfrm>
            <a:off x="2267744" y="5045306"/>
            <a:ext cx="1161256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ربع نص 23">
            <a:extLst>
              <a:ext uri="{FF2B5EF4-FFF2-40B4-BE49-F238E27FC236}">
                <a16:creationId xmlns:a16="http://schemas.microsoft.com/office/drawing/2014/main" id="{A598E5DB-FB1F-41F6-BA94-63925C221B60}"/>
              </a:ext>
            </a:extLst>
          </p:cNvPr>
          <p:cNvSpPr txBox="1"/>
          <p:nvPr/>
        </p:nvSpPr>
        <p:spPr>
          <a:xfrm>
            <a:off x="1380005" y="5449509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المردود</a:t>
            </a:r>
          </a:p>
        </p:txBody>
      </p:sp>
      <p:sp>
        <p:nvSpPr>
          <p:cNvPr id="22" name="مربع نص 23">
            <a:extLst>
              <a:ext uri="{FF2B5EF4-FFF2-40B4-BE49-F238E27FC236}">
                <a16:creationId xmlns:a16="http://schemas.microsoft.com/office/drawing/2014/main" id="{FB7CF98E-F559-443D-872E-DA451057CF69}"/>
              </a:ext>
            </a:extLst>
          </p:cNvPr>
          <p:cNvSpPr txBox="1"/>
          <p:nvPr/>
        </p:nvSpPr>
        <p:spPr>
          <a:xfrm>
            <a:off x="1390582" y="436683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الخرج</a:t>
            </a:r>
          </a:p>
        </p:txBody>
      </p:sp>
      <p:sp>
        <p:nvSpPr>
          <p:cNvPr id="23" name="مربع نص 23">
            <a:extLst>
              <a:ext uri="{FF2B5EF4-FFF2-40B4-BE49-F238E27FC236}">
                <a16:creationId xmlns:a16="http://schemas.microsoft.com/office/drawing/2014/main" id="{6A2AC6C9-C70D-47F4-9D50-0BE371B1AF9A}"/>
              </a:ext>
            </a:extLst>
          </p:cNvPr>
          <p:cNvSpPr txBox="1"/>
          <p:nvPr/>
        </p:nvSpPr>
        <p:spPr>
          <a:xfrm>
            <a:off x="3589258" y="4928272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الدخل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DC762-AC56-497D-8F62-0E93F11AEDA5}"/>
              </a:ext>
            </a:extLst>
          </p:cNvPr>
          <p:cNvSpPr/>
          <p:nvPr/>
        </p:nvSpPr>
        <p:spPr>
          <a:xfrm>
            <a:off x="2275689" y="4897935"/>
            <a:ext cx="1504224" cy="11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مربع نص 23">
            <a:extLst>
              <a:ext uri="{FF2B5EF4-FFF2-40B4-BE49-F238E27FC236}">
                <a16:creationId xmlns:a16="http://schemas.microsoft.com/office/drawing/2014/main" id="{F5ADEE0F-94F4-4649-A824-F5A656ABA4A5}"/>
              </a:ext>
            </a:extLst>
          </p:cNvPr>
          <p:cNvSpPr txBox="1"/>
          <p:nvPr/>
        </p:nvSpPr>
        <p:spPr>
          <a:xfrm>
            <a:off x="1319297" y="4778700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التيار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C5253-118E-4BC7-AADD-CFA590748FF8}"/>
              </a:ext>
            </a:extLst>
          </p:cNvPr>
          <p:cNvSpPr/>
          <p:nvPr/>
        </p:nvSpPr>
        <p:spPr>
          <a:xfrm>
            <a:off x="5364088" y="2140433"/>
            <a:ext cx="1152128" cy="314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مربع نص 23">
            <a:extLst>
              <a:ext uri="{FF2B5EF4-FFF2-40B4-BE49-F238E27FC236}">
                <a16:creationId xmlns:a16="http://schemas.microsoft.com/office/drawing/2014/main" id="{AB566580-F501-4D83-A4AA-CCFDB85F3536}"/>
              </a:ext>
            </a:extLst>
          </p:cNvPr>
          <p:cNvSpPr txBox="1"/>
          <p:nvPr/>
        </p:nvSpPr>
        <p:spPr>
          <a:xfrm>
            <a:off x="6763753" y="5013176"/>
            <a:ext cx="936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000" b="1" dirty="0">
                <a:cs typeface="Simplified Arabic" pitchFamily="2" charset="-78"/>
              </a:rPr>
              <a:t>الغلاف</a:t>
            </a:r>
          </a:p>
        </p:txBody>
      </p:sp>
    </p:spTree>
    <p:extLst>
      <p:ext uri="{BB962C8B-B14F-4D97-AF65-F5344CB8AC3E}">
        <p14:creationId xmlns:p14="http://schemas.microsoft.com/office/powerpoint/2010/main" val="3008901297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2" grpId="0"/>
      <p:bldP spid="23" grpId="0"/>
      <p:bldP spid="27" grpId="0" animBg="1"/>
      <p:bldP spid="28" grpId="0"/>
      <p:bldP spid="34" grpId="0" animBg="1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83084-4080-49DE-8887-9F283B3F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F161B-082A-4B01-8A9F-69431C07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BAA35-D91C-4C51-8F47-8133D8A8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33</a:t>
            </a:fld>
            <a:endParaRPr lang="ar-S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51777-2B09-426C-958D-A6DC8A77F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48" b="11350"/>
          <a:stretch/>
        </p:blipFill>
        <p:spPr>
          <a:xfrm>
            <a:off x="737828" y="1436678"/>
            <a:ext cx="7668344" cy="1872208"/>
          </a:xfrm>
          <a:prstGeom prst="rect">
            <a:avLst/>
          </a:prstGeom>
        </p:spPr>
      </p:pic>
      <p:sp>
        <p:nvSpPr>
          <p:cNvPr id="6" name="مربع نص 4">
            <a:extLst>
              <a:ext uri="{FF2B5EF4-FFF2-40B4-BE49-F238E27FC236}">
                <a16:creationId xmlns:a16="http://schemas.microsoft.com/office/drawing/2014/main" id="{32A71496-786F-4BB2-B897-098C4C6B74B1}"/>
              </a:ext>
            </a:extLst>
          </p:cNvPr>
          <p:cNvSpPr txBox="1"/>
          <p:nvPr/>
        </p:nvSpPr>
        <p:spPr>
          <a:xfrm>
            <a:off x="1907704" y="332656"/>
            <a:ext cx="68791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تطبيقات عملية:</a:t>
            </a:r>
          </a:p>
        </p:txBody>
      </p:sp>
      <p:sp>
        <p:nvSpPr>
          <p:cNvPr id="7" name="مربع نص 23">
            <a:extLst>
              <a:ext uri="{FF2B5EF4-FFF2-40B4-BE49-F238E27FC236}">
                <a16:creationId xmlns:a16="http://schemas.microsoft.com/office/drawing/2014/main" id="{2768ED5D-7DEA-4C76-8013-9046D9465113}"/>
              </a:ext>
            </a:extLst>
          </p:cNvPr>
          <p:cNvSpPr txBox="1"/>
          <p:nvPr/>
        </p:nvSpPr>
        <p:spPr>
          <a:xfrm>
            <a:off x="1511660" y="855876"/>
            <a:ext cx="612068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cs typeface="Simplified Arabic" pitchFamily="2" charset="-78"/>
              </a:rPr>
              <a:t>LM2575 3.3V/1A Step-down (buck)</a:t>
            </a:r>
            <a:endParaRPr lang="ar-SY" sz="2000" b="1" dirty="0">
              <a:cs typeface="Simplified Arabic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A34F0-F126-4A4D-B44E-88AAB613D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64" y="3356992"/>
            <a:ext cx="4093071" cy="2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48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546" y="714356"/>
            <a:ext cx="4154424" cy="1734312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34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الجسرية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(منظمات الأرباع الأربعة)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357158" y="3071810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أربعة مفاتيح الكترونية وأربعة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ديودات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المسار         الحر إضافةً إلى المنبع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والحمل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28596" y="4046529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يعمل كل قاطع علوي بشكل متكامل مع القاطع السفلي وذلك لتجنب قصر المنبع.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5072074"/>
            <a:ext cx="842968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سنعتبر من خلال دراستنا أن الحمل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تحريضي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وأن تردد التقطيع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كبير كفايةً بحيث يمكننا اعتبار أن التيار مرشح بشكل مثالي.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0" descr="trigger_dc_chopper_4Q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800" y="857232"/>
            <a:ext cx="3060192" cy="3931920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5AB7-227D-41A2-A182-A67A675A8950}" type="datetime3">
              <a:rPr lang="en-US" smtClean="0"/>
              <a:pPr/>
              <a:t>7 March 2019</a:t>
            </a:fld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35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67851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ويتراوح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-A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وإشارتين مرجعيتين مستمرتين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r2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متساويتين في </a:t>
            </a:r>
            <a:r>
              <a:rPr lang="ar-SY" sz="2800" b="1" dirty="0" err="1">
                <a:cs typeface="Simplified Arabic" pitchFamily="2" charset="-78"/>
              </a:rPr>
              <a:t>المطال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ومتعاكستين في </a:t>
            </a:r>
            <a:r>
              <a:rPr lang="ar-SY" sz="2800" b="1" dirty="0" err="1">
                <a:cs typeface="Simplified Arabic" pitchFamily="2" charset="-78"/>
              </a:rPr>
              <a:t>الإتجاه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2" name="مجموعة 30"/>
          <p:cNvGrpSpPr/>
          <p:nvPr/>
        </p:nvGrpSpPr>
        <p:grpSpPr>
          <a:xfrm>
            <a:off x="3714744" y="2786058"/>
            <a:ext cx="5072098" cy="1428755"/>
            <a:chOff x="3714744" y="2857496"/>
            <a:chExt cx="5072098" cy="1428755"/>
          </a:xfrm>
        </p:grpSpPr>
        <p:sp>
          <p:nvSpPr>
            <p:cNvPr id="28" name="مربع نص 27"/>
            <p:cNvSpPr txBox="1"/>
            <p:nvPr/>
          </p:nvSpPr>
          <p:spPr>
            <a:xfrm>
              <a:off x="3714744" y="285749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r1</a:t>
              </a:r>
              <a:r>
                <a:rPr lang="en-US" sz="2800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ar-SY" sz="2800" b="1" dirty="0">
                  <a:solidFill>
                    <a:srgbClr val="00B050"/>
                  </a:solidFill>
                  <a:cs typeface="Simplified Arabic" pitchFamily="2" charset="-78"/>
                </a:rPr>
                <a:t> ويتولد عكس هذه النبضة للترانزستور     .</a:t>
              </a:r>
            </a:p>
          </p:txBody>
        </p:sp>
        <p:graphicFrame>
          <p:nvGraphicFramePr>
            <p:cNvPr id="251908" name="Object 4"/>
            <p:cNvGraphicFramePr>
              <a:graphicFrameLocks noChangeAspect="1"/>
            </p:cNvGraphicFramePr>
            <p:nvPr/>
          </p:nvGraphicFramePr>
          <p:xfrm>
            <a:off x="6045200" y="3721101"/>
            <a:ext cx="358775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805" name="Equation" r:id="rId4" imgW="152280" imgH="241200" progId="Equation.DSMT4">
                    <p:embed/>
                  </p:oleObj>
                </mc:Choice>
                <mc:Fallback>
                  <p:oleObj name="Equation" r:id="rId4" imgW="152280" imgH="2412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5200" y="3721101"/>
                          <a:ext cx="358775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مجموعة 31"/>
          <p:cNvGrpSpPr/>
          <p:nvPr/>
        </p:nvGrpSpPr>
        <p:grpSpPr>
          <a:xfrm>
            <a:off x="3714744" y="4108472"/>
            <a:ext cx="5072098" cy="1422378"/>
            <a:chOff x="3714744" y="4286256"/>
            <a:chExt cx="5072098" cy="1422378"/>
          </a:xfrm>
        </p:grpSpPr>
        <p:sp>
          <p:nvSpPr>
            <p:cNvPr id="29" name="مربع نص 28"/>
            <p:cNvSpPr txBox="1"/>
            <p:nvPr/>
          </p:nvSpPr>
          <p:spPr>
            <a:xfrm>
              <a:off x="3714744" y="4286256"/>
              <a:ext cx="5072098" cy="13849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عندما يكون 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r2</a:t>
              </a:r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&gt;</a:t>
              </a:r>
              <a:r>
                <a:rPr lang="en-US" sz="2800" b="1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sz="2800" b="1" baseline="-25000" dirty="0" err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يتولد عندها نبضة قدح للترانزستور </a:t>
              </a:r>
              <a:r>
                <a:rPr lang="en-US" sz="28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800" baseline="-25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 ويتولد عكس هذه النبضة للترانزستور</a:t>
              </a:r>
              <a:r>
                <a:rPr lang="en-US" sz="2800" b="1" dirty="0">
                  <a:solidFill>
                    <a:srgbClr val="002060"/>
                  </a:solidFill>
                  <a:cs typeface="Simplified Arabic" pitchFamily="2" charset="-78"/>
                </a:rPr>
                <a:t>     </a:t>
              </a:r>
              <a:r>
                <a:rPr lang="ar-SY" sz="2800" b="1" dirty="0">
                  <a:solidFill>
                    <a:srgbClr val="002060"/>
                  </a:solidFill>
                  <a:cs typeface="Simplified Arabic" pitchFamily="2" charset="-78"/>
                </a:rPr>
                <a:t>.</a:t>
              </a:r>
            </a:p>
          </p:txBody>
        </p:sp>
        <p:graphicFrame>
          <p:nvGraphicFramePr>
            <p:cNvPr id="30" name="Object 4"/>
            <p:cNvGraphicFramePr>
              <a:graphicFrameLocks noChangeAspect="1"/>
            </p:cNvGraphicFramePr>
            <p:nvPr/>
          </p:nvGraphicFramePr>
          <p:xfrm>
            <a:off x="6015038" y="5143484"/>
            <a:ext cx="417512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806" name="Equation" r:id="rId6" imgW="177480" imgH="241200" progId="Equation.DSMT4">
                    <p:embed/>
                  </p:oleObj>
                </mc:Choice>
                <mc:Fallback>
                  <p:oleObj name="Equation" r:id="rId6" imgW="1774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5038" y="5143484"/>
                          <a:ext cx="417512" cy="565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مجموعة 36"/>
          <p:cNvGrpSpPr/>
          <p:nvPr/>
        </p:nvGrpSpPr>
        <p:grpSpPr>
          <a:xfrm>
            <a:off x="357158" y="5357826"/>
            <a:ext cx="8501122" cy="1168421"/>
            <a:chOff x="357158" y="5500702"/>
            <a:chExt cx="8501122" cy="1168421"/>
          </a:xfrm>
        </p:grpSpPr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5786446" y="5500702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807" name="Equation" r:id="rId8" imgW="596880" imgH="431640" progId="Equation.DSMT4">
                    <p:embed/>
                  </p:oleObj>
                </mc:Choice>
                <mc:Fallback>
                  <p:oleObj name="Equation" r:id="rId8" imgW="596880" imgH="43164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5500702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مربع نص 34"/>
            <p:cNvSpPr txBox="1"/>
            <p:nvPr/>
          </p:nvSpPr>
          <p:spPr>
            <a:xfrm>
              <a:off x="357158" y="5715016"/>
              <a:ext cx="8501122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  <p:sp>
          <p:nvSpPr>
            <p:cNvPr id="36" name="مربع نص 35"/>
            <p:cNvSpPr txBox="1"/>
            <p:nvPr/>
          </p:nvSpPr>
          <p:spPr>
            <a:xfrm>
              <a:off x="7215206" y="5691862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</p:grpSp>
      <p:pic>
        <p:nvPicPr>
          <p:cNvPr id="18" name="صورة 17" descr="power2_fig3_1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1868" y="535420"/>
            <a:ext cx="5220121" cy="2179200"/>
          </a:xfrm>
          <a:prstGeom prst="rect">
            <a:avLst/>
          </a:prstGeom>
        </p:spPr>
      </p:pic>
      <p:grpSp>
        <p:nvGrpSpPr>
          <p:cNvPr id="6" name="مجموعة 23"/>
          <p:cNvGrpSpPr/>
          <p:nvPr/>
        </p:nvGrpSpPr>
        <p:grpSpPr>
          <a:xfrm>
            <a:off x="4429124" y="857232"/>
            <a:ext cx="428628" cy="1461797"/>
            <a:chOff x="4500562" y="857232"/>
            <a:chExt cx="428628" cy="1461797"/>
          </a:xfrm>
        </p:grpSpPr>
        <p:sp>
          <p:nvSpPr>
            <p:cNvPr id="22" name="مربع نص 21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3" name="مربع نص 22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7" name="مجموعة 24"/>
          <p:cNvGrpSpPr/>
          <p:nvPr/>
        </p:nvGrpSpPr>
        <p:grpSpPr>
          <a:xfrm>
            <a:off x="8572528" y="857232"/>
            <a:ext cx="428628" cy="1461797"/>
            <a:chOff x="4500562" y="857232"/>
            <a:chExt cx="428628" cy="1461797"/>
          </a:xfrm>
        </p:grpSpPr>
        <p:sp>
          <p:nvSpPr>
            <p:cNvPr id="26" name="مربع نص 25"/>
            <p:cNvSpPr txBox="1"/>
            <p:nvPr/>
          </p:nvSpPr>
          <p:spPr>
            <a:xfrm>
              <a:off x="4500562" y="857232"/>
              <a:ext cx="42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7" name="مربع نص 26"/>
            <p:cNvSpPr txBox="1"/>
            <p:nvPr/>
          </p:nvSpPr>
          <p:spPr>
            <a:xfrm>
              <a:off x="4536281" y="1857364"/>
              <a:ext cx="357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8" name="مجموعة 40"/>
          <p:cNvGrpSpPr/>
          <p:nvPr/>
        </p:nvGrpSpPr>
        <p:grpSpPr>
          <a:xfrm>
            <a:off x="928662" y="1357298"/>
            <a:ext cx="2011415" cy="1588"/>
            <a:chOff x="928662" y="1357298"/>
            <a:chExt cx="2011415" cy="1588"/>
          </a:xfrm>
        </p:grpSpPr>
        <p:cxnSp>
          <p:nvCxnSpPr>
            <p:cNvPr id="38" name="رابط كسهم مستقيم 37"/>
            <p:cNvCxnSpPr/>
            <p:nvPr/>
          </p:nvCxnSpPr>
          <p:spPr>
            <a:xfrm>
              <a:off x="928662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رابط كسهم مستقيم 39"/>
            <p:cNvCxnSpPr/>
            <p:nvPr/>
          </p:nvCxnSpPr>
          <p:spPr>
            <a:xfrm>
              <a:off x="2011383" y="1357298"/>
              <a:ext cx="92869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مجموعة 41"/>
          <p:cNvGrpSpPr/>
          <p:nvPr/>
        </p:nvGrpSpPr>
        <p:grpSpPr>
          <a:xfrm>
            <a:off x="1214414" y="2786058"/>
            <a:ext cx="1428760" cy="1588"/>
            <a:chOff x="1214414" y="1357298"/>
            <a:chExt cx="1428760" cy="1588"/>
          </a:xfrm>
        </p:grpSpPr>
        <p:cxnSp>
          <p:nvCxnSpPr>
            <p:cNvPr id="43" name="رابط كسهم مستقيم 42"/>
            <p:cNvCxnSpPr/>
            <p:nvPr/>
          </p:nvCxnSpPr>
          <p:spPr>
            <a:xfrm>
              <a:off x="121441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3"/>
            <p:cNvCxnSpPr/>
            <p:nvPr/>
          </p:nvCxnSpPr>
          <p:spPr>
            <a:xfrm>
              <a:off x="2285984" y="1357298"/>
              <a:ext cx="35719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رابط كسهم مستقيم 32"/>
          <p:cNvCxnSpPr/>
          <p:nvPr/>
        </p:nvCxnSpPr>
        <p:spPr>
          <a:xfrm rot="5400000">
            <a:off x="1072332" y="1713694"/>
            <a:ext cx="71438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كسهم مستقيم 38"/>
          <p:cNvCxnSpPr/>
          <p:nvPr/>
        </p:nvCxnSpPr>
        <p:spPr>
          <a:xfrm rot="5400000">
            <a:off x="1418409" y="1535893"/>
            <a:ext cx="1071570" cy="1588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36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27" name="صورة 26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54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55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56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57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58" name="Equation" r:id="rId13" imgW="965160" imgH="228600" progId="Equation.DSMT4">
                  <p:embed/>
                </p:oleObj>
              </mc:Choice>
              <mc:Fallback>
                <p:oleObj name="Equation" r:id="rId13" imgW="96516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59" name="Equation" r:id="rId15" imgW="1396800" imgH="698400" progId="Equation.DSMT4">
                  <p:embed/>
                </p:oleObj>
              </mc:Choice>
              <mc:Fallback>
                <p:oleObj name="Equation" r:id="rId15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رابط مستقيم 15"/>
          <p:cNvCxnSpPr/>
          <p:nvPr/>
        </p:nvCxnSpPr>
        <p:spPr>
          <a:xfrm flipV="1">
            <a:off x="2614532" y="1557184"/>
            <a:ext cx="0" cy="3528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2456440" y="5056286"/>
          <a:ext cx="3286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60" name="Equation" r:id="rId17" imgW="139680" imgH="164880" progId="Equation.DSMT4">
                  <p:embed/>
                </p:oleObj>
              </mc:Choice>
              <mc:Fallback>
                <p:oleObj name="Equation" r:id="rId17" imgW="139680" imgH="16488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6440" y="5056286"/>
                        <a:ext cx="328612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37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56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57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58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59" name="Equation" r:id="rId11" imgW="177480" imgH="482400" progId="Equation.DSMT4">
                  <p:embed/>
                </p:oleObj>
              </mc:Choice>
              <mc:Fallback>
                <p:oleObj name="Equation" r:id="rId11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361113" y="3827463"/>
          <a:ext cx="21256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60" name="Equation" r:id="rId13" imgW="901440" imgH="228600" progId="Equation.DSMT4">
                  <p:embed/>
                </p:oleObj>
              </mc:Choice>
              <mc:Fallback>
                <p:oleObj name="Equation" r:id="rId13" imgW="90144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3827463"/>
                        <a:ext cx="21256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72008"/>
          <a:ext cx="3322638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61" name="Equation" r:id="rId15" imgW="1409400" imgH="647640" progId="Equation.DSMT4">
                  <p:embed/>
                </p:oleObj>
              </mc:Choice>
              <mc:Fallback>
                <p:oleObj name="Equation" r:id="rId15" imgW="1409400" imgH="6476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72008"/>
                        <a:ext cx="3322638" cy="152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38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80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81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82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83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86512" y="3828133"/>
          <a:ext cx="2274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84" name="Equation" r:id="rId12" imgW="965160" imgH="228600" progId="Equation.DSMT4">
                  <p:embed/>
                </p:oleObj>
              </mc:Choice>
              <mc:Fallback>
                <p:oleObj name="Equation" r:id="rId12" imgW="9651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828133"/>
                        <a:ext cx="227488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208615" y="4572008"/>
          <a:ext cx="32924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85" name="Equation" r:id="rId14" imgW="1396800" imgH="698400" progId="Equation.DSMT4">
                  <p:embed/>
                </p:oleObj>
              </mc:Choice>
              <mc:Fallback>
                <p:oleObj name="Equation" r:id="rId14" imgW="1396800" imgH="698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615" y="4572008"/>
                        <a:ext cx="3292475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 descr="trigger_dc_chopper_4Q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078666"/>
            <a:ext cx="4572031" cy="4587121"/>
          </a:xfrm>
          <a:prstGeom prst="rect">
            <a:avLst/>
          </a:prstGeom>
        </p:spPr>
      </p:pic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39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2Minus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القدح بمقارنة إشارة </a:t>
            </a:r>
            <a:r>
              <a:rPr lang="ar-SY" sz="2800" b="1" dirty="0" err="1">
                <a:solidFill>
                  <a:srgbClr val="0070C0"/>
                </a:solidFill>
                <a:cs typeface="Simplified Arabic" pitchFamily="2" charset="-78"/>
              </a:rPr>
              <a:t>مثلثية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مع إشارة مستمرة</a:t>
            </a:r>
          </a:p>
        </p:txBody>
      </p:sp>
      <p:pic>
        <p:nvPicPr>
          <p:cNvPr id="31" name="صورة 30" descr="power2_fig3_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856" y="928670"/>
            <a:ext cx="4154424" cy="1734312"/>
          </a:xfrm>
          <a:prstGeom prst="rect">
            <a:avLst/>
          </a:prstGeom>
        </p:spPr>
      </p:pic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1104900" y="665143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4" name="Equation" r:id="rId5" imgW="177480" imgH="457200" progId="Equation.DSMT4">
                  <p:embed/>
                </p:oleObj>
              </mc:Choice>
              <mc:Fallback>
                <p:oleObj name="Equation" r:id="rId5" imgW="177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65143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1571604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5" name="Equation" r:id="rId7" imgW="177480" imgH="457200" progId="Equation.DSMT4">
                  <p:embed/>
                </p:oleObj>
              </mc:Choice>
              <mc:Fallback>
                <p:oleObj name="Equation" r:id="rId7" imgW="17748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2000232" y="665127"/>
          <a:ext cx="3190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6" name="Equation" r:id="rId9" imgW="177480" imgH="457200" progId="Equation.DSMT4">
                  <p:embed/>
                </p:oleObj>
              </mc:Choice>
              <mc:Fallback>
                <p:oleObj name="Equation" r:id="rId9" imgW="1774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665127"/>
                        <a:ext cx="319088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2428875" y="642918"/>
          <a:ext cx="3190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7" name="Equation" r:id="rId10" imgW="177480" imgH="482400" progId="Equation.DSMT4">
                  <p:embed/>
                </p:oleObj>
              </mc:Choice>
              <mc:Fallback>
                <p:oleObj name="Equation" r:id="rId10" imgW="177480" imgH="482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642918"/>
                        <a:ext cx="319088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مربع نص 35"/>
          <p:cNvSpPr txBox="1"/>
          <p:nvPr/>
        </p:nvSpPr>
        <p:spPr>
          <a:xfrm>
            <a:off x="5000628" y="3071810"/>
            <a:ext cx="3714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عمل الدارة: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6211888" y="3827463"/>
          <a:ext cx="24257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8" name="Equation" r:id="rId12" imgW="1028520" imgH="228600" progId="Equation.DSMT4">
                  <p:embed/>
                </p:oleObj>
              </mc:Choice>
              <mc:Fallback>
                <p:oleObj name="Equation" r:id="rId12" imgW="102852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888" y="3827463"/>
                        <a:ext cx="24257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5194300" y="4557713"/>
          <a:ext cx="3322638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9" name="Equation" r:id="rId14" imgW="1409400" imgH="660240" progId="Equation.DSMT4">
                  <p:embed/>
                </p:oleObj>
              </mc:Choice>
              <mc:Fallback>
                <p:oleObj name="Equation" r:id="rId14" imgW="1409400" imgH="6602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557713"/>
                        <a:ext cx="3322638" cy="155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357422" y="285728"/>
            <a:ext cx="635798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تغيير القيمة المتوسطة باستخدام التقطيع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357158" y="785794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لدينا إشارة مستمرة ذات مطال ثابت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يمكن تغيير القيمة المتوسطة لهذه الإشارة بتقطيعها بتردد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F = 1/T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cs typeface="Simplified Arabic" pitchFamily="2" charset="-78"/>
              </a:rPr>
              <a:t> دور التقطيع ) وبعرض نبضة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T</a:t>
            </a:r>
            <a:r>
              <a:rPr lang="ar-SY" sz="2800" b="1" dirty="0">
                <a:cs typeface="Simplified Arabic" pitchFamily="2" charset="-78"/>
                <a:sym typeface="Symbol"/>
              </a:rPr>
              <a:t> 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sz="2800" b="1" dirty="0">
                <a:cs typeface="Simplified Arabic" pitchFamily="2" charset="-78"/>
                <a:sym typeface="Symbol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duty cycle</a:t>
            </a:r>
            <a:r>
              <a:rPr lang="ar-SY" sz="2800" b="1" dirty="0">
                <a:cs typeface="Simplified Arabic" pitchFamily="2" charset="-78"/>
                <a:sym typeface="Symbol"/>
              </a:rPr>
              <a:t>) وذلك كما يلي:</a:t>
            </a:r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3643306" y="2196408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تثبيت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</a:rPr>
              <a:t>T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وتغيير </a:t>
            </a:r>
            <a:r>
              <a:rPr lang="en-US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  <a:sym typeface="Symbol"/>
              </a:rPr>
              <a:t> (تعديل عرضي)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123906" name="Object 3"/>
          <p:cNvGraphicFramePr>
            <a:graphicFrameLocks noChangeAspect="1"/>
          </p:cNvGraphicFramePr>
          <p:nvPr/>
        </p:nvGraphicFramePr>
        <p:xfrm>
          <a:off x="5076056" y="2708920"/>
          <a:ext cx="28749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4" name="Equation" r:id="rId3" imgW="1218960" imgH="241200" progId="Equation.DSMT4">
                  <p:embed/>
                </p:oleObj>
              </mc:Choice>
              <mc:Fallback>
                <p:oleObj name="Equation" r:id="rId3" imgW="121896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708920"/>
                        <a:ext cx="2874963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مربع نص 7"/>
          <p:cNvSpPr txBox="1"/>
          <p:nvPr/>
        </p:nvSpPr>
        <p:spPr>
          <a:xfrm>
            <a:off x="7605456" y="2636912"/>
            <a:ext cx="11430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مثال:</a:t>
            </a:r>
          </a:p>
        </p:txBody>
      </p:sp>
      <p:pic>
        <p:nvPicPr>
          <p:cNvPr id="14" name="صورة 13" descr="power2_fig3_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4338714"/>
            <a:ext cx="3060192" cy="1639824"/>
          </a:xfrm>
          <a:prstGeom prst="rect">
            <a:avLst/>
          </a:prstGeom>
        </p:spPr>
      </p:pic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cxnSp>
        <p:nvCxnSpPr>
          <p:cNvPr id="12" name="رابط كسهم مستقيم 11"/>
          <p:cNvCxnSpPr/>
          <p:nvPr/>
        </p:nvCxnSpPr>
        <p:spPr>
          <a:xfrm>
            <a:off x="785786" y="468325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كسهم مستقيم 15"/>
          <p:cNvCxnSpPr/>
          <p:nvPr/>
        </p:nvCxnSpPr>
        <p:spPr>
          <a:xfrm>
            <a:off x="785786" y="5397632"/>
            <a:ext cx="1714512" cy="1588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مجموعة 35"/>
          <p:cNvGrpSpPr/>
          <p:nvPr/>
        </p:nvGrpSpPr>
        <p:grpSpPr>
          <a:xfrm>
            <a:off x="467544" y="2420888"/>
            <a:ext cx="2849470" cy="1296144"/>
            <a:chOff x="467544" y="2420888"/>
            <a:chExt cx="2849470" cy="1296144"/>
          </a:xfrm>
        </p:grpSpPr>
        <p:cxnSp>
          <p:nvCxnSpPr>
            <p:cNvPr id="17" name="رابط مستقيم 16"/>
            <p:cNvCxnSpPr/>
            <p:nvPr/>
          </p:nvCxnSpPr>
          <p:spPr>
            <a:xfrm>
              <a:off x="863640" y="3068960"/>
              <a:ext cx="46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رابط مستقيم 17"/>
            <p:cNvCxnSpPr/>
            <p:nvPr/>
          </p:nvCxnSpPr>
          <p:spPr>
            <a:xfrm>
              <a:off x="989640" y="321297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رابط مستقيم 18"/>
            <p:cNvCxnSpPr/>
            <p:nvPr/>
          </p:nvCxnSpPr>
          <p:spPr>
            <a:xfrm rot="5400000">
              <a:off x="863588" y="2816932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رابط مستقيم 19"/>
            <p:cNvCxnSpPr/>
            <p:nvPr/>
          </p:nvCxnSpPr>
          <p:spPr>
            <a:xfrm rot="10800000">
              <a:off x="1115616" y="25649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رابط مستقيم 20"/>
            <p:cNvCxnSpPr/>
            <p:nvPr/>
          </p:nvCxnSpPr>
          <p:spPr>
            <a:xfrm rot="10800000">
              <a:off x="1835784" y="2564904"/>
              <a:ext cx="79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رابط مستقيم 22"/>
            <p:cNvCxnSpPr/>
            <p:nvPr/>
          </p:nvCxnSpPr>
          <p:spPr>
            <a:xfrm rot="5400000">
              <a:off x="2465784" y="2726904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رابط مستقيم 23"/>
            <p:cNvCxnSpPr/>
            <p:nvPr/>
          </p:nvCxnSpPr>
          <p:spPr>
            <a:xfrm rot="5400000">
              <a:off x="2465784" y="3548252"/>
              <a:ext cx="32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مستطيل 24"/>
            <p:cNvSpPr/>
            <p:nvPr/>
          </p:nvSpPr>
          <p:spPr>
            <a:xfrm>
              <a:off x="2555776" y="2874881"/>
              <a:ext cx="144016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رابط مستقيم 25"/>
            <p:cNvCxnSpPr/>
            <p:nvPr/>
          </p:nvCxnSpPr>
          <p:spPr>
            <a:xfrm rot="5400000">
              <a:off x="863588" y="34650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رابط مستقيم 26"/>
            <p:cNvCxnSpPr/>
            <p:nvPr/>
          </p:nvCxnSpPr>
          <p:spPr>
            <a:xfrm rot="10800000">
              <a:off x="1115657" y="3717032"/>
              <a:ext cx="151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رابط مستقيم 27"/>
            <p:cNvCxnSpPr/>
            <p:nvPr/>
          </p:nvCxnSpPr>
          <p:spPr>
            <a:xfrm rot="18900000" flipH="1">
              <a:off x="1588039" y="2497256"/>
              <a:ext cx="21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مربع نص 28"/>
            <p:cNvSpPr txBox="1"/>
            <p:nvPr/>
          </p:nvSpPr>
          <p:spPr>
            <a:xfrm>
              <a:off x="467544" y="30689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</a:t>
              </a:r>
            </a:p>
          </p:txBody>
        </p:sp>
        <p:sp>
          <p:nvSpPr>
            <p:cNvPr id="30" name="مربع نص 29"/>
            <p:cNvSpPr txBox="1"/>
            <p:nvPr/>
          </p:nvSpPr>
          <p:spPr>
            <a:xfrm>
              <a:off x="2890295" y="2924944"/>
              <a:ext cx="4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L</a:t>
              </a:r>
            </a:p>
          </p:txBody>
        </p:sp>
        <p:cxnSp>
          <p:nvCxnSpPr>
            <p:cNvPr id="31" name="رابط مستقيم 30"/>
            <p:cNvCxnSpPr/>
            <p:nvPr/>
          </p:nvCxnSpPr>
          <p:spPr>
            <a:xfrm rot="5400000">
              <a:off x="2465816" y="3123016"/>
              <a:ext cx="90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مربع نص 31"/>
            <p:cNvSpPr txBox="1"/>
            <p:nvPr/>
          </p:nvSpPr>
          <p:spPr>
            <a:xfrm>
              <a:off x="1331640" y="255561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sw</a:t>
              </a:r>
              <a:endParaRPr lang="en-US" baseline="-25000" dirty="0"/>
            </a:p>
          </p:txBody>
        </p:sp>
        <p:cxnSp>
          <p:nvCxnSpPr>
            <p:cNvPr id="33" name="رابط مستقيم 32"/>
            <p:cNvCxnSpPr/>
            <p:nvPr/>
          </p:nvCxnSpPr>
          <p:spPr>
            <a:xfrm flipH="1" flipV="1">
              <a:off x="1619672" y="2420888"/>
              <a:ext cx="216024" cy="21602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مربع نص 34"/>
          <p:cNvSpPr txBox="1"/>
          <p:nvPr/>
        </p:nvSpPr>
        <p:spPr>
          <a:xfrm>
            <a:off x="539552" y="4005064"/>
            <a:ext cx="4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L</a:t>
            </a:r>
          </a:p>
        </p:txBody>
      </p:sp>
      <p:sp>
        <p:nvSpPr>
          <p:cNvPr id="37" name="مربع نص 36"/>
          <p:cNvSpPr txBox="1"/>
          <p:nvPr/>
        </p:nvSpPr>
        <p:spPr>
          <a:xfrm>
            <a:off x="3635896" y="3212976"/>
            <a:ext cx="514353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لنحسب المردود على فرض أن الحمل </a:t>
            </a:r>
            <a:r>
              <a:rPr lang="ar-SY" sz="2800" b="1" dirty="0" err="1">
                <a:solidFill>
                  <a:srgbClr val="C00000"/>
                </a:solidFill>
                <a:cs typeface="Simplified Arabic" pitchFamily="2" charset="-78"/>
              </a:rPr>
              <a:t>أومي</a:t>
            </a:r>
            <a:endParaRPr lang="ar-SY" sz="2800" b="1" dirty="0">
              <a:solidFill>
                <a:srgbClr val="C00000"/>
              </a:solidFill>
              <a:cs typeface="Simplified Arabic" pitchFamily="2" charset="-78"/>
            </a:endParaRPr>
          </a:p>
        </p:txBody>
      </p: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3851920" y="3664188"/>
          <a:ext cx="431323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5" name="Equation" r:id="rId6" imgW="1828800" imgH="419040" progId="Equation.DSMT4">
                  <p:embed/>
                </p:oleObj>
              </mc:Choice>
              <mc:Fallback>
                <p:oleObj name="Equation" r:id="rId6" imgW="182880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3664188"/>
                        <a:ext cx="4313237" cy="989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"/>
          <p:cNvGraphicFramePr>
            <a:graphicFrameLocks noChangeAspect="1"/>
          </p:cNvGraphicFramePr>
          <p:nvPr/>
        </p:nvGraphicFramePr>
        <p:xfrm>
          <a:off x="3881438" y="4670986"/>
          <a:ext cx="4254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6" name="Equation" r:id="rId8" imgW="1803240" imgH="419040" progId="Equation.DSMT4">
                  <p:embed/>
                </p:oleObj>
              </mc:Choice>
              <mc:Fallback>
                <p:oleObj name="Equation" r:id="rId8" imgW="180324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438" y="4670986"/>
                        <a:ext cx="4254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/>
        </p:nvGraphicFramePr>
        <p:xfrm>
          <a:off x="5148064" y="5589240"/>
          <a:ext cx="2278063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7" name="Equation" r:id="rId10" imgW="965160" imgH="431640" progId="Equation.DSMT4">
                  <p:embed/>
                </p:oleObj>
              </mc:Choice>
              <mc:Fallback>
                <p:oleObj name="Equation" r:id="rId10" imgW="96516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589240"/>
                        <a:ext cx="2278063" cy="1020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40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285720" y="5332413"/>
            <a:ext cx="8501122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نلاحظ أن الدارة في هذه الحالة تعمل في الربع الأول لأن القيمة الوسطية لجهد الحمولة موجبة وتيار الحمولة دائماً موجب.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4929190" y="2165987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لجهد الحمولة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4786314" y="3721113"/>
            <a:ext cx="40005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المتوسطة لتيار الحمولة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072066" y="4289438"/>
          <a:ext cx="28924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9" name="Equation" r:id="rId3" imgW="1231560" imgH="393480" progId="Equation.DSMT4">
                  <p:embed/>
                </p:oleObj>
              </mc:Choice>
              <mc:Fallback>
                <p:oleObj name="Equation" r:id="rId3" imgW="123156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6" y="4289438"/>
                        <a:ext cx="28924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6215074" y="2906700"/>
          <a:ext cx="20272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80"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906700"/>
                        <a:ext cx="2027237" cy="5365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مربع نص 17"/>
          <p:cNvSpPr txBox="1"/>
          <p:nvPr/>
        </p:nvSpPr>
        <p:spPr>
          <a:xfrm>
            <a:off x="428596" y="2689207"/>
            <a:ext cx="5286412" cy="95410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latin typeface="Times New Roman" pitchFamily="18" charset="0"/>
                <a:cs typeface="Simplified Arabic" pitchFamily="2" charset="-78"/>
              </a:rPr>
              <a:t>بتغيير </a:t>
            </a:r>
            <a:r>
              <a:rPr lang="ar-SY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1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تتغير القيمة الوسطية لجهد الخرج من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 حتى </a:t>
            </a:r>
            <a:r>
              <a:rPr lang="en-US" sz="2800" b="1" i="1" dirty="0">
                <a:latin typeface="Times New Roman" pitchFamily="18" charset="0"/>
                <a:cs typeface="Simplified Arabic" pitchFamily="2" charset="-78"/>
                <a:sym typeface="Symbol"/>
              </a:rPr>
              <a:t>U</a:t>
            </a:r>
            <a:r>
              <a:rPr lang="en-US" sz="2800" b="1" i="1" baseline="-25000" dirty="0">
                <a:latin typeface="Times New Roman" pitchFamily="18" charset="0"/>
                <a:cs typeface="Simplified Arabic" pitchFamily="2" charset="-78"/>
                <a:sym typeface="Symbol"/>
              </a:rPr>
              <a:t>S</a:t>
            </a:r>
            <a:endParaRPr lang="ar-SY" sz="2800" b="1" i="1" dirty="0">
              <a:latin typeface="Times New Roman" pitchFamily="18" charset="0"/>
              <a:cs typeface="Simplified Arabic" pitchFamily="2" charset="-78"/>
            </a:endParaRPr>
          </a:p>
        </p:txBody>
      </p:sp>
      <p:grpSp>
        <p:nvGrpSpPr>
          <p:cNvPr id="26" name="مجموعة 25"/>
          <p:cNvGrpSpPr/>
          <p:nvPr/>
        </p:nvGrpSpPr>
        <p:grpSpPr>
          <a:xfrm>
            <a:off x="428596" y="428604"/>
            <a:ext cx="8429684" cy="1815882"/>
            <a:chOff x="428596" y="1500174"/>
            <a:chExt cx="8429684" cy="1815882"/>
          </a:xfrm>
        </p:grpSpPr>
        <p:sp>
          <p:nvSpPr>
            <p:cNvPr id="23" name="مربع نص 22"/>
            <p:cNvSpPr txBox="1"/>
            <p:nvPr/>
          </p:nvSpPr>
          <p:spPr>
            <a:xfrm>
              <a:off x="428596" y="1500174"/>
              <a:ext cx="8429684" cy="181588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نلاحظ أن كل دور من أدوار الموجة الحاملة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يحتوي على نبضتين للجهد عرض كل منهما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T/2</a:t>
              </a:r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 حيث 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=m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u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</a:t>
              </a:r>
              <a:r>
                <a:rPr lang="en-US" sz="2800" b="1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A</a:t>
              </a:r>
              <a:r>
                <a:rPr lang="en-US" sz="2800" b="1" baseline="-25000" dirty="0" err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r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/A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c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=T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/T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.</a:t>
              </a:r>
            </a:p>
            <a:p>
              <a:pPr algn="just"/>
              <a:r>
                <a:rPr lang="en-US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T</a:t>
              </a:r>
              <a:r>
                <a:rPr lang="en-US" sz="28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on</a:t>
              </a:r>
              <a:r>
                <a:rPr lang="ar-SY" sz="28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 فترة التمرير المشتركة للترانزستورين المتناظرين          في دور واحد.</a:t>
              </a:r>
              <a:endParaRPr lang="ar-SY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5" name="Object 3"/>
            <p:cNvGraphicFramePr>
              <a:graphicFrameLocks noChangeAspect="1"/>
            </p:cNvGraphicFramePr>
            <p:nvPr/>
          </p:nvGraphicFramePr>
          <p:xfrm>
            <a:off x="1547664" y="2357430"/>
            <a:ext cx="86360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081" name="Equation" r:id="rId7" imgW="368280" imgH="241200" progId="Equation.DSMT4">
                    <p:embed/>
                  </p:oleObj>
                </mc:Choice>
                <mc:Fallback>
                  <p:oleObj name="Equation" r:id="rId7" imgW="36828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664" y="2357430"/>
                          <a:ext cx="86360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/>
      <p:bldP spid="15" grpId="0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41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57158" y="2214554"/>
            <a:ext cx="8429684" cy="18158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تمرين للطلاب</a:t>
            </a:r>
          </a:p>
          <a:p>
            <a:pPr algn="ctr"/>
            <a:endParaRPr lang="en-US" sz="2800" b="1" dirty="0">
              <a:solidFill>
                <a:srgbClr val="FF0000"/>
              </a:solidFill>
              <a:cs typeface="Simplified Arabic" pitchFamily="2" charset="-78"/>
            </a:endParaRPr>
          </a:p>
          <a:p>
            <a:r>
              <a:rPr lang="ar-SY" sz="2800" b="1" dirty="0">
                <a:cs typeface="Simplified Arabic" pitchFamily="2" charset="-78"/>
              </a:rPr>
              <a:t>المطلوب إجراء نفس الدراسة من أجل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&lt;0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وحساب القيمة الوسطية لجهد الخرج وتحديد في أي ربع تعمل الدارة.</a:t>
            </a:r>
          </a:p>
        </p:txBody>
      </p:sp>
    </p:spTree>
  </p:cSld>
  <p:clrMapOvr>
    <a:masterClrMapping/>
  </p:clrMapOvr>
  <p:transition>
    <p:cover dir="l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power2_fig3_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707904" y="3068960"/>
            <a:ext cx="511256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الدارة: </a:t>
            </a:r>
            <a:r>
              <a:rPr lang="ar-SY" sz="2800" b="1" dirty="0">
                <a:cs typeface="Simplified Arabic" pitchFamily="2" charset="-78"/>
              </a:rPr>
              <a:t>نميز نمطين للعمل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&gt;0.5</a:t>
            </a:r>
            <a:r>
              <a:rPr lang="ar-SY" sz="2800" b="1" dirty="0">
                <a:latin typeface="Courier New" pitchFamily="49" charset="0"/>
                <a:cs typeface="Courier New" pitchFamily="49" charset="0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  <a:sym typeface="Symbol"/>
              </a:rPr>
              <a:t>أو </a:t>
            </a:r>
            <a:r>
              <a:rPr lang="en-US" sz="2800" b="1" dirty="0">
                <a:latin typeface="Courier New" pitchFamily="49" charset="0"/>
                <a:cs typeface="Courier New" pitchFamily="49" charset="0"/>
                <a:sym typeface="Symbol"/>
              </a:rPr>
              <a:t>&lt;0.5</a:t>
            </a:r>
            <a:endParaRPr lang="ar-SY" sz="2800" b="1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211960" y="4536926"/>
          <a:ext cx="15192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5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536926"/>
                        <a:ext cx="1519238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228184" y="4437112"/>
          <a:ext cx="15224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6" name="Equation" r:id="rId6" imgW="647640" imgH="266400" progId="Equation.DSMT4">
                  <p:embed/>
                </p:oleObj>
              </mc:Choice>
              <mc:Fallback>
                <p:oleObj name="Equation" r:id="rId6" imgW="647640" imgH="266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437112"/>
                        <a:ext cx="1522412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4932040" y="5915173"/>
          <a:ext cx="26860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7" name="Equation" r:id="rId10" imgW="1143000" imgH="228600" progId="Equation.DSMT4">
                  <p:embed/>
                </p:oleObj>
              </mc:Choice>
              <mc:Fallback>
                <p:oleObj name="Equation" r:id="rId10" imgW="11430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915173"/>
                        <a:ext cx="2686050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948113" y="5214639"/>
          <a:ext cx="24780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8" name="Equation" r:id="rId12" imgW="1054080" imgH="228600" progId="Equation.DSMT4">
                  <p:embed/>
                </p:oleObj>
              </mc:Choice>
              <mc:Fallback>
                <p:oleObj name="Equation" r:id="rId12" imgW="105408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5214639"/>
                        <a:ext cx="2478087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516216" y="5214490"/>
          <a:ext cx="21780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9" name="Equation" r:id="rId14" imgW="927000" imgH="228600" progId="Equation.DSMT4">
                  <p:embed/>
                </p:oleObj>
              </mc:Choice>
              <mc:Fallback>
                <p:oleObj name="Equation" r:id="rId14" imgW="9270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5214490"/>
                        <a:ext cx="2178050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42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150538" name="Object 10"/>
          <p:cNvGraphicFramePr>
            <a:graphicFrameLocks noChangeAspect="1"/>
          </p:cNvGraphicFramePr>
          <p:nvPr/>
        </p:nvGraphicFramePr>
        <p:xfrm>
          <a:off x="6804248" y="3933056"/>
          <a:ext cx="11604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40" name="Equation" r:id="rId16" imgW="495000" imgH="203040" progId="Equation.DSMT4">
                  <p:embed/>
                </p:oleObj>
              </mc:Choice>
              <mc:Fallback>
                <p:oleObj name="Equation" r:id="rId16" imgW="495000" imgH="2030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933056"/>
                        <a:ext cx="11604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مربع نص 3"/>
          <p:cNvSpPr txBox="1"/>
          <p:nvPr/>
        </p:nvSpPr>
        <p:spPr>
          <a:xfrm>
            <a:off x="285720" y="0"/>
            <a:ext cx="8643998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cs"/>
              <a:buAutoNum type="arabic1Minus" startAt="2"/>
            </a:pP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القدح بالتناوب بين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ar-SY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700" b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: حمولة </a:t>
            </a:r>
            <a:r>
              <a:rPr lang="en-US" sz="27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ar-SY" sz="2700" b="1" dirty="0">
                <a:solidFill>
                  <a:srgbClr val="0070C0"/>
                </a:solidFill>
                <a:cs typeface="Simplified Arabic" pitchFamily="2" charset="-78"/>
              </a:rPr>
              <a:t> والتيار مرشح بشكل مثالي 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7956376" y="3933056"/>
            <a:ext cx="8640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أولاً:</a:t>
            </a:r>
            <a:endParaRPr lang="ar-SY" sz="28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3714744" y="6032522"/>
          <a:ext cx="23971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8" name="Equation" r:id="rId3" imgW="1015920" imgH="228600" progId="Equation.DSMT4">
                  <p:embed/>
                </p:oleObj>
              </mc:Choice>
              <mc:Fallback>
                <p:oleObj name="Equation" r:id="rId3" imgW="10159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6032522"/>
                        <a:ext cx="23971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0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1" name="صورة 10" descr="power2_fig3_10of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0562" y="928670"/>
            <a:ext cx="4154424" cy="1734312"/>
          </a:xfrm>
          <a:prstGeom prst="rect">
            <a:avLst/>
          </a:prstGeom>
        </p:spPr>
      </p:pic>
      <p:pic>
        <p:nvPicPr>
          <p:cNvPr id="12" name="صورة 11" descr="power2_fig3_10_curv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158" y="357166"/>
            <a:ext cx="3355848" cy="4940808"/>
          </a:xfrm>
          <a:prstGeom prst="rect">
            <a:avLst/>
          </a:prstGeom>
        </p:spPr>
      </p:pic>
      <p:sp>
        <p:nvSpPr>
          <p:cNvPr id="13" name="سهم لأعلى 12"/>
          <p:cNvSpPr/>
          <p:nvPr/>
        </p:nvSpPr>
        <p:spPr>
          <a:xfrm>
            <a:off x="1285852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سهم لأعلى 14"/>
          <p:cNvSpPr/>
          <p:nvPr/>
        </p:nvSpPr>
        <p:spPr>
          <a:xfrm>
            <a:off x="1857356" y="535782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3622953"/>
          <a:ext cx="3251200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9" name="Equation" r:id="rId8" imgW="1384200" imgH="558720" progId="Equation.DSMT4">
                  <p:embed/>
                </p:oleObj>
              </mc:Choice>
              <mc:Fallback>
                <p:oleObj name="Equation" r:id="rId8" imgW="1384200" imgH="5587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622953"/>
                        <a:ext cx="3251200" cy="1312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3714744" y="4941551"/>
          <a:ext cx="28749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0" name="Equation" r:id="rId10" imgW="1218960" imgH="228600" progId="Equation.DSMT4">
                  <p:embed/>
                </p:oleObj>
              </mc:Choice>
              <mc:Fallback>
                <p:oleObj name="Equation" r:id="rId10" imgW="12189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4941551"/>
                        <a:ext cx="28749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3714744" y="3140968"/>
          <a:ext cx="16065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1" name="Equation" r:id="rId12" imgW="685800" imgH="203040" progId="Equation.DSMT4">
                  <p:embed/>
                </p:oleObj>
              </mc:Choice>
              <mc:Fallback>
                <p:oleObj name="Equation" r:id="rId12" imgW="6858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140968"/>
                        <a:ext cx="16065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3714744" y="5487037"/>
          <a:ext cx="2368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2" name="Equation" r:id="rId14" imgW="1002960" imgH="228600" progId="Equation.DSMT4">
                  <p:embed/>
                </p:oleObj>
              </mc:Choice>
              <mc:Fallback>
                <p:oleObj name="Equation" r:id="rId14" imgW="10029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487037"/>
                        <a:ext cx="23685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عنصر نائب للتاريخ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43</a:t>
            </a:fld>
            <a:endParaRPr lang="ar-SY"/>
          </a:p>
        </p:txBody>
      </p:sp>
      <p:sp>
        <p:nvSpPr>
          <p:cNvPr id="24" name="عنصر نائب للتذييل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مستطيل مستدير الزوايا 17"/>
          <p:cNvSpPr/>
          <p:nvPr/>
        </p:nvSpPr>
        <p:spPr>
          <a:xfrm>
            <a:off x="4786314" y="3714752"/>
            <a:ext cx="3071834" cy="7858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3000">
                <a:schemeClr val="bg1"/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7" name="مستطيل مستدير الزوايا 16"/>
          <p:cNvSpPr/>
          <p:nvPr/>
        </p:nvSpPr>
        <p:spPr>
          <a:xfrm>
            <a:off x="928662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مستطيل مستدير الزوايا 15"/>
          <p:cNvSpPr/>
          <p:nvPr/>
        </p:nvSpPr>
        <p:spPr>
          <a:xfrm>
            <a:off x="5143504" y="5572140"/>
            <a:ext cx="3500462" cy="92869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FF99"/>
              </a:gs>
            </a:gsLst>
            <a:path path="rect">
              <a:fillToRect l="50000" t="50000" r="50000" b="50000"/>
            </a:path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3" name="صورة 2" descr="power2_fig3_10_curv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896" y="357166"/>
            <a:ext cx="3355848" cy="4940808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857752" y="357166"/>
            <a:ext cx="38576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القيمة الوسطية لجهد الخرج :</a:t>
            </a:r>
          </a:p>
        </p:txBody>
      </p:sp>
      <p:graphicFrame>
        <p:nvGraphicFramePr>
          <p:cNvPr id="158722" name="Object 3"/>
          <p:cNvGraphicFramePr>
            <a:graphicFrameLocks noChangeAspect="1"/>
          </p:cNvGraphicFramePr>
          <p:nvPr/>
        </p:nvGraphicFramePr>
        <p:xfrm>
          <a:off x="3773518" y="857232"/>
          <a:ext cx="5156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2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518" y="857232"/>
                        <a:ext cx="5156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987800" y="1858554"/>
          <a:ext cx="45307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3" name="Equation" r:id="rId6" imgW="1930320" imgH="393480" progId="Equation.DSMT4">
                  <p:embed/>
                </p:oleObj>
              </mc:Choice>
              <mc:Fallback>
                <p:oleObj name="Equation" r:id="rId6" imgW="19303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858554"/>
                        <a:ext cx="453072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046538" y="2861463"/>
          <a:ext cx="43338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4" name="Equation" r:id="rId8" imgW="1841400" imgH="279360" progId="Equation.DSMT4">
                  <p:embed/>
                </p:oleObj>
              </mc:Choice>
              <mc:Fallback>
                <p:oleObj name="Equation" r:id="rId8" imgW="184140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2861463"/>
                        <a:ext cx="4333875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998901" y="3844448"/>
          <a:ext cx="2724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5" name="Equation" r:id="rId10" imgW="1155600" imgH="228600" progId="Equation.DSMT4">
                  <p:embed/>
                </p:oleObj>
              </mc:Choice>
              <mc:Fallback>
                <p:oleObj name="Equation" r:id="rId10" imgW="11556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8901" y="3844448"/>
                        <a:ext cx="27241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3857620" y="4572008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القيمة الوسطية لجهد الحمولة تتغير بين </a:t>
            </a:r>
            <a:r>
              <a:rPr lang="en-US" sz="2800" b="1" i="1" dirty="0">
                <a:cs typeface="Simplified Arabic" pitchFamily="2" charset="-78"/>
              </a:rPr>
              <a:t>-U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و</a:t>
            </a:r>
            <a:r>
              <a:rPr lang="en-US" sz="2800" b="1" i="1" dirty="0">
                <a:cs typeface="Simplified Arabic" pitchFamily="2" charset="-78"/>
              </a:rPr>
              <a:t>+U</a:t>
            </a:r>
            <a:r>
              <a:rPr lang="en-US" sz="2800" b="1" i="1" baseline="-25000" dirty="0">
                <a:cs typeface="Simplified Arabic" pitchFamily="2" charset="-78"/>
              </a:rPr>
              <a:t>s</a:t>
            </a:r>
            <a:r>
              <a:rPr lang="ar-SY" sz="2800" b="1" dirty="0">
                <a:cs typeface="Simplified Arabic" pitchFamily="2" charset="-78"/>
              </a:rPr>
              <a:t> بتغير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</a:t>
            </a:r>
            <a:r>
              <a:rPr lang="ar-SY" sz="2800" b="1" dirty="0">
                <a:cs typeface="Simplified Arabic" pitchFamily="2" charset="-78"/>
                <a:sym typeface="Symbol"/>
              </a:rPr>
              <a:t> بين </a:t>
            </a:r>
            <a:r>
              <a:rPr lang="en-US" sz="2800" b="1" dirty="0">
                <a:cs typeface="Simplified Arabic" pitchFamily="2" charset="-78"/>
                <a:sym typeface="Symbol"/>
              </a:rPr>
              <a:t>0</a:t>
            </a:r>
            <a:r>
              <a:rPr lang="ar-SY" sz="2800" b="1" dirty="0">
                <a:cs typeface="Simplified Arabic" pitchFamily="2" charset="-78"/>
                <a:sym typeface="Symbol"/>
              </a:rPr>
              <a:t> و </a:t>
            </a:r>
            <a:r>
              <a:rPr lang="en-US" sz="2800" b="1" dirty="0">
                <a:cs typeface="Simplified Arabic" pitchFamily="2" charset="-78"/>
                <a:sym typeface="Symbol"/>
              </a:rPr>
              <a:t>1</a:t>
            </a:r>
            <a:endParaRPr lang="ar-SY" sz="2800" b="1" baseline="-25000" dirty="0">
              <a:cs typeface="Simplified Arabic" pitchFamily="2" charset="-78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43263" y="5816600"/>
          <a:ext cx="10715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6" name="Equation" r:id="rId12" imgW="457200" imgH="203040" progId="Equation.DSMT4">
                  <p:embed/>
                </p:oleObj>
              </mc:Choice>
              <mc:Fallback>
                <p:oleObj name="Equation" r:id="rId12" imgW="457200" imgH="203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3263" y="5816600"/>
                        <a:ext cx="1071562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1100138" y="5786438"/>
          <a:ext cx="12541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7" name="Equation" r:id="rId14" imgW="533160" imgH="228600" progId="Equation.DSMT4">
                  <p:embed/>
                </p:oleObj>
              </mc:Choice>
              <mc:Fallback>
                <p:oleObj name="Equation" r:id="rId14" imgW="5331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5786438"/>
                        <a:ext cx="12541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500298" y="5876147"/>
          <a:ext cx="4476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8" name="Equation" r:id="rId16" imgW="190440" imgH="152280" progId="Equation.DSMT4">
                  <p:embed/>
                </p:oleObj>
              </mc:Choice>
              <mc:Fallback>
                <p:oleObj name="Equation" r:id="rId16" imgW="190440" imgH="1522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5876147"/>
                        <a:ext cx="4476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7459663" y="5816600"/>
          <a:ext cx="1073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9" name="Equation" r:id="rId18" imgW="457200" imgH="203040" progId="Equation.DSMT4">
                  <p:embed/>
                </p:oleObj>
              </mc:Choice>
              <mc:Fallback>
                <p:oleObj name="Equation" r:id="rId18" imgW="457200" imgH="203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663" y="5816600"/>
                        <a:ext cx="107315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418138" y="5786438"/>
          <a:ext cx="12525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0" name="Equation" r:id="rId20" imgW="533160" imgH="228600" progId="Equation.DSMT4">
                  <p:embed/>
                </p:oleObj>
              </mc:Choice>
              <mc:Fallback>
                <p:oleObj name="Equation" r:id="rId20" imgW="5331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5786438"/>
                        <a:ext cx="1252537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858000" y="5876148"/>
          <a:ext cx="4476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1" name="Equation" r:id="rId22" imgW="190440" imgH="152280" progId="Equation.DSMT4">
                  <p:embed/>
                </p:oleObj>
              </mc:Choice>
              <mc:Fallback>
                <p:oleObj name="Equation" r:id="rId22" imgW="190440" imgH="1522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876148"/>
                        <a:ext cx="447675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44</a:t>
            </a:fld>
            <a:endParaRPr lang="ar-SY"/>
          </a:p>
        </p:txBody>
      </p:sp>
      <p:sp>
        <p:nvSpPr>
          <p:cNvPr id="21" name="عنصر نائب للتذييل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14290"/>
            <a:ext cx="7440930" cy="243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714620"/>
            <a:ext cx="6909435" cy="382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1000108"/>
            <a:ext cx="977265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ستطيل 7"/>
          <p:cNvSpPr/>
          <p:nvPr/>
        </p:nvSpPr>
        <p:spPr>
          <a:xfrm>
            <a:off x="4071934" y="785794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9" name="مستطيل 8"/>
          <p:cNvSpPr/>
          <p:nvPr/>
        </p:nvSpPr>
        <p:spPr>
          <a:xfrm>
            <a:off x="3214678" y="1000108"/>
            <a:ext cx="50006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15F2-2E5E-4B34-8721-E01198382948}" type="datetime3">
              <a:rPr lang="en-US" smtClean="0"/>
              <a:pPr/>
              <a:t>7 March 2019</a:t>
            </a:fld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45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7 March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46</a:t>
            </a:fld>
            <a:endParaRPr lang="ar-SY" dirty="0"/>
          </a:p>
        </p:txBody>
      </p:sp>
      <p:pic>
        <p:nvPicPr>
          <p:cNvPr id="6" name="صورة 5" descr="max710pin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2945" y="387324"/>
            <a:ext cx="6278111" cy="6083352"/>
          </a:xfrm>
          <a:prstGeom prst="rect">
            <a:avLst/>
          </a:prstGeom>
        </p:spPr>
      </p:pic>
      <p:pic>
        <p:nvPicPr>
          <p:cNvPr id="7" name="صورة 6" descr="max710circui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3009" y="307914"/>
            <a:ext cx="6357982" cy="6242172"/>
          </a:xfrm>
          <a:prstGeom prst="rect">
            <a:avLst/>
          </a:prstGeom>
        </p:spPr>
      </p:pic>
      <p:pic>
        <p:nvPicPr>
          <p:cNvPr id="8" name="صورة 7" descr="max710features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46" y="853946"/>
            <a:ext cx="6720709" cy="5150109"/>
          </a:xfrm>
          <a:prstGeom prst="rect">
            <a:avLst/>
          </a:prstGeom>
        </p:spPr>
      </p:pic>
      <p:pic>
        <p:nvPicPr>
          <p:cNvPr id="9" name="صورة 8" descr="max710app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377" y="1643050"/>
            <a:ext cx="8099247" cy="3571900"/>
          </a:xfrm>
          <a:prstGeom prst="rect">
            <a:avLst/>
          </a:prstGeom>
        </p:spPr>
      </p:pic>
      <p:sp>
        <p:nvSpPr>
          <p:cNvPr id="11" name="مستطيل 10"/>
          <p:cNvSpPr/>
          <p:nvPr/>
        </p:nvSpPr>
        <p:spPr>
          <a:xfrm>
            <a:off x="1000100" y="4572008"/>
            <a:ext cx="728667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D5E31-17A1-4E74-ADC3-65087ABA9704}"/>
              </a:ext>
            </a:extLst>
          </p:cNvPr>
          <p:cNvSpPr/>
          <p:nvPr/>
        </p:nvSpPr>
        <p:spPr>
          <a:xfrm>
            <a:off x="323528" y="3079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>
                <a:latin typeface="Helvetica-Black"/>
              </a:rPr>
              <a:t>3.3V/5V or Adjustable,</a:t>
            </a:r>
          </a:p>
          <a:p>
            <a:pPr algn="l"/>
            <a:r>
              <a:rPr lang="en-US" dirty="0">
                <a:latin typeface="Helvetica-Black"/>
              </a:rPr>
              <a:t>Step-Up/Down DC-DC Converters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7 March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47</a:t>
            </a:fld>
            <a:endParaRPr lang="ar-SY" dirty="0"/>
          </a:p>
        </p:txBody>
      </p:sp>
      <p:sp>
        <p:nvSpPr>
          <p:cNvPr id="6" name="مربع نص 5"/>
          <p:cNvSpPr txBox="1"/>
          <p:nvPr/>
        </p:nvSpPr>
        <p:spPr>
          <a:xfrm>
            <a:off x="71438" y="506536"/>
            <a:ext cx="90011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التحكم بسرعة المحرك باستخدام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DSP</a:t>
            </a:r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 و </a:t>
            </a: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L298</a:t>
            </a:r>
            <a:endParaRPr lang="ar-SY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roduc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47664" y="1340768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9CE1-08C6-46AB-A64B-A78332F9703B}" type="datetime3">
              <a:rPr lang="en-US" smtClean="0"/>
              <a:pPr/>
              <a:t>7 March 2019</a:t>
            </a:fld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48</a:t>
            </a:fld>
            <a:endParaRPr lang="ar-SY" dirty="0"/>
          </a:p>
        </p:txBody>
      </p:sp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428604"/>
            <a:ext cx="4429156" cy="583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مربع نص 7"/>
          <p:cNvSpPr txBox="1"/>
          <p:nvPr/>
        </p:nvSpPr>
        <p:spPr>
          <a:xfrm>
            <a:off x="5143504" y="428604"/>
            <a:ext cx="342902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b="1" dirty="0">
                <a:solidFill>
                  <a:srgbClr val="FF0000"/>
                </a:solidFill>
                <a:cs typeface="Simplified Arabic" pitchFamily="2" charset="-78"/>
              </a:rPr>
              <a:t>نظام تعليق مغناطيسي</a:t>
            </a:r>
          </a:p>
        </p:txBody>
      </p:sp>
      <p:pic>
        <p:nvPicPr>
          <p:cNvPr id="2140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6188" y="1785926"/>
            <a:ext cx="3286148" cy="459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500034" y="936293"/>
            <a:ext cx="8286808" cy="56938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تسلسلي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تحريضي مقداره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6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2000 Hz</a:t>
            </a:r>
            <a:r>
              <a:rPr lang="ar-SY" sz="2800" b="1" dirty="0">
                <a:cs typeface="Simplified Arabic" pitchFamily="2" charset="-78"/>
              </a:rPr>
              <a:t> بفترة تمرير</a:t>
            </a:r>
            <a:r>
              <a:rPr lang="en-US" sz="2800" b="1" dirty="0">
                <a:cs typeface="Simplified Arabic" pitchFamily="2" charset="-78"/>
              </a:rPr>
              <a:t>60 %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1- أرسم المنحنيات التالية : جهد وتيار 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 جهد وتيار </a:t>
            </a:r>
            <a:r>
              <a:rPr lang="ar-SA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A" sz="2800" b="1" dirty="0">
                <a:cs typeface="Simplified Arabic" pitchFamily="2" charset="-78"/>
                <a:sym typeface="Symbol"/>
              </a:rPr>
              <a:t>2- أوجد القيمة الوسطية والفعالة لجهد الحمل – القيمة الوسطية والفعالة لتيار الحمل – </a:t>
            </a:r>
            <a:r>
              <a:rPr lang="ar-SY" sz="2800" b="1" dirty="0">
                <a:cs typeface="Simplified Arabic" pitchFamily="2" charset="-78"/>
                <a:sym typeface="Symbol"/>
              </a:rPr>
              <a:t>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الجهد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الأعظمي</a:t>
            </a:r>
            <a:r>
              <a:rPr lang="ar-SY" sz="2800" b="1" dirty="0">
                <a:cs typeface="Simplified Arabic" pitchFamily="2" charset="-78"/>
                <a:sym typeface="Symbol"/>
              </a:rPr>
              <a:t> على الترانزستور القيمة الوسطية والفعالة لتيار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- </a:t>
            </a:r>
            <a:r>
              <a:rPr lang="ar-SA" sz="2800" b="1" dirty="0">
                <a:cs typeface="Simplified Arabic" pitchFamily="2" charset="-78"/>
                <a:sym typeface="Symbol"/>
              </a:rPr>
              <a:t>الاستطاعة </a:t>
            </a:r>
            <a:r>
              <a:rPr lang="ar-SY" sz="2800" b="1" dirty="0">
                <a:cs typeface="Simplified Arabic" pitchFamily="2" charset="-78"/>
                <a:sym typeface="Symbol"/>
              </a:rPr>
              <a:t>الفعالة المستهلكة في الحمولة – الاستطاعة الظاهرية من منبع التغذية.</a:t>
            </a:r>
          </a:p>
          <a:p>
            <a:pPr algn="just"/>
            <a:endParaRPr lang="ar-SY" sz="2800" b="1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49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357158" y="857232"/>
            <a:ext cx="842968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just">
              <a:buAutoNum type="arabicPeriod"/>
            </a:pPr>
            <a:r>
              <a:rPr lang="ar-SY" sz="2800" b="1" dirty="0">
                <a:cs typeface="Simplified Arabic" pitchFamily="2" charset="-78"/>
              </a:rPr>
              <a:t>الترانزستور بأنواعه سواءً كان ثنائي القطبية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MOSFET</a:t>
            </a:r>
            <a:r>
              <a:rPr lang="ar-SY" sz="2800" b="1" dirty="0">
                <a:cs typeface="Simplified Arabic" pitchFamily="2" charset="-78"/>
              </a:rPr>
              <a:t> أو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IGBT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800" b="1" dirty="0">
                <a:cs typeface="Simplified Arabic" pitchFamily="2" charset="-78"/>
              </a:rPr>
              <a:t>(سهل القيادة , </a:t>
            </a:r>
            <a:r>
              <a:rPr lang="ar-SY" sz="2800" b="1" dirty="0" err="1">
                <a:cs typeface="Simplified Arabic" pitchFamily="2" charset="-78"/>
              </a:rPr>
              <a:t>لايحتاج</a:t>
            </a:r>
            <a:r>
              <a:rPr lang="ar-SY" sz="2800" b="1" dirty="0">
                <a:cs typeface="Simplified Arabic" pitchFamily="2" charset="-78"/>
              </a:rPr>
              <a:t>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صغيرة ومتوسطة).</a:t>
            </a:r>
          </a:p>
        </p:txBody>
      </p:sp>
      <p:sp>
        <p:nvSpPr>
          <p:cNvPr id="8" name="مربع نص 7"/>
          <p:cNvSpPr txBox="1"/>
          <p:nvPr/>
        </p:nvSpPr>
        <p:spPr>
          <a:xfrm>
            <a:off x="1285852" y="5388951"/>
            <a:ext cx="350046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200" dirty="0">
                <a:cs typeface="Simplified Arabic" pitchFamily="2" charset="-78"/>
              </a:rPr>
              <a:t>IGBT 1200 A – 3300 v</a:t>
            </a:r>
            <a:endParaRPr lang="ar-SY" sz="2200" dirty="0">
              <a:cs typeface="Simplified Arabic" pitchFamily="2" charset="-78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643182"/>
            <a:ext cx="3143272" cy="281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صورة 10" descr="IGB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3212976"/>
            <a:ext cx="1508760" cy="16764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3"/>
          <p:cNvGraphicFramePr>
            <a:graphicFrameLocks noChangeAspect="1"/>
          </p:cNvGraphicFramePr>
          <p:nvPr/>
        </p:nvGraphicFramePr>
        <p:xfrm>
          <a:off x="4071934" y="3857628"/>
          <a:ext cx="4340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6" name="Equation" r:id="rId3" imgW="1841400" imgH="228600" progId="Equation.DSMT4">
                  <p:embed/>
                </p:oleObj>
              </mc:Choice>
              <mc:Fallback>
                <p:oleObj name="Equation" r:id="rId3" imgW="1841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4" y="3857628"/>
                        <a:ext cx="4340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114828" y="4572008"/>
          <a:ext cx="438626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7" name="Equation" r:id="rId5" imgW="1866600" imgH="393480" progId="Equation.DSMT4">
                  <p:embed/>
                </p:oleObj>
              </mc:Choice>
              <mc:Fallback>
                <p:oleObj name="Equation" r:id="rId5" imgW="186660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28" y="4572008"/>
                        <a:ext cx="4386262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643306" y="5643578"/>
          <a:ext cx="50704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8" name="Equation" r:id="rId7" imgW="2158920" imgH="266400" progId="Equation.DSMT4">
                  <p:embed/>
                </p:oleObj>
              </mc:Choice>
              <mc:Fallback>
                <p:oleObj name="Equation" r:id="rId7" imgW="2158920" imgH="2664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5643578"/>
                        <a:ext cx="5070475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pic>
        <p:nvPicPr>
          <p:cNvPr id="11" name="صورة 10" descr="dc_chopper_curves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50</a:t>
            </a:fld>
            <a:endParaRPr lang="ar-SY"/>
          </a:p>
        </p:txBody>
      </p:sp>
      <p:sp>
        <p:nvSpPr>
          <p:cNvPr id="14" name="عنصر نائب للتذييل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357686" y="3714752"/>
          <a:ext cx="38227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45" name="Equation" r:id="rId3" imgW="1638000" imgH="393480" progId="Equation.DSMT4">
                  <p:embed/>
                </p:oleObj>
              </mc:Choice>
              <mc:Fallback>
                <p:oleObj name="Equation" r:id="rId3" imgW="163800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714752"/>
                        <a:ext cx="382270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905374" y="4722820"/>
          <a:ext cx="27273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46" name="Equation" r:id="rId5" imgW="1168200" imgH="228600" progId="Equation.DSMT4">
                  <p:embed/>
                </p:oleObj>
              </mc:Choice>
              <mc:Fallback>
                <p:oleObj name="Equation" r:id="rId5" imgW="11682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4" y="4722820"/>
                        <a:ext cx="27273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صورة 10" descr="power2_fig3_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13" name="مربع نص 12"/>
          <p:cNvSpPr txBox="1"/>
          <p:nvPr/>
        </p:nvSpPr>
        <p:spPr>
          <a:xfrm>
            <a:off x="428596" y="428604"/>
            <a:ext cx="83582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 والقيمة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الأعظمية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لجهدي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         والترانزستور</a:t>
            </a:r>
          </a:p>
        </p:txBody>
      </p:sp>
      <p:graphicFrame>
        <p:nvGraphicFramePr>
          <p:cNvPr id="195589" name="Object 5"/>
          <p:cNvGraphicFramePr>
            <a:graphicFrameLocks noChangeAspect="1"/>
          </p:cNvGraphicFramePr>
          <p:nvPr/>
        </p:nvGraphicFramePr>
        <p:xfrm>
          <a:off x="4759324" y="5346713"/>
          <a:ext cx="30194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47" name="Equation" r:id="rId8" imgW="1295280" imgH="241200" progId="Equation.DSMT4">
                  <p:embed/>
                </p:oleObj>
              </mc:Choice>
              <mc:Fallback>
                <p:oleObj name="Equation" r:id="rId8" imgW="129528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4" y="5346713"/>
                        <a:ext cx="3019425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4986336" y="6000768"/>
          <a:ext cx="25654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48" name="Equation" r:id="rId10" imgW="1091880" imgH="241200" progId="Equation.DSMT4">
                  <p:embed/>
                </p:oleObj>
              </mc:Choice>
              <mc:Fallback>
                <p:oleObj name="Equation" r:id="rId10" imgW="1091880" imgH="241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36" y="6000768"/>
                        <a:ext cx="25654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2" name="عنصر نائب للتاريخ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51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3" name="Object 3"/>
          <p:cNvGraphicFramePr>
            <a:graphicFrameLocks noChangeAspect="1"/>
          </p:cNvGraphicFramePr>
          <p:nvPr/>
        </p:nvGraphicFramePr>
        <p:xfrm>
          <a:off x="4148132" y="3643314"/>
          <a:ext cx="432593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82" name="Equation" r:id="rId3" imgW="1841400" imgH="393480" progId="Equation.DSMT4">
                  <p:embed/>
                </p:oleObj>
              </mc:Choice>
              <mc:Fallback>
                <p:oleObj name="Equation" r:id="rId3" imgW="184140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132" y="3643314"/>
                        <a:ext cx="432593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744907" y="5039796"/>
          <a:ext cx="513238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83" name="Equation" r:id="rId5" imgW="2184120" imgH="393480" progId="Equation.DSMT4">
                  <p:embed/>
                </p:oleObj>
              </mc:Choice>
              <mc:Fallback>
                <p:oleObj name="Equation" r:id="rId5" imgW="218412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07" y="5039796"/>
                        <a:ext cx="5132387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714744" y="5929330"/>
          <a:ext cx="5192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84" name="Equation" r:id="rId7" imgW="2209680" imgH="253800" progId="Equation.DSMT4">
                  <p:embed/>
                </p:oleObj>
              </mc:Choice>
              <mc:Fallback>
                <p:oleObj name="Equation" r:id="rId7" imgW="220968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929330"/>
                        <a:ext cx="5192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0" name="مربع نص 19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الترانزستور</a:t>
            </a: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544213" y="4534436"/>
          <a:ext cx="3533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85" name="Equation" r:id="rId10" imgW="1498320" imgH="228600" progId="Equation.DSMT4">
                  <p:embed/>
                </p:oleObj>
              </mc:Choice>
              <mc:Fallback>
                <p:oleObj name="Equation" r:id="rId10" imgW="149832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4213" y="4534436"/>
                        <a:ext cx="35337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52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صورة 17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2" name="مربع نص 21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الوسطية والفعالة لتيار </a:t>
            </a:r>
            <a:r>
              <a:rPr lang="ar-SY" sz="2800" b="1" dirty="0" err="1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الديود</a:t>
            </a:r>
            <a:endParaRPr lang="ar-SY" sz="2800" b="1" dirty="0">
              <a:solidFill>
                <a:srgbClr val="00B050"/>
              </a:solidFill>
              <a:cs typeface="Simplified Arabic" pitchFamily="2" charset="-78"/>
              <a:sym typeface="Symbol"/>
            </a:endParaRPr>
          </a:p>
        </p:txBody>
      </p:sp>
      <p:graphicFrame>
        <p:nvGraphicFramePr>
          <p:cNvPr id="143370" name="Object 10"/>
          <p:cNvGraphicFramePr>
            <a:graphicFrameLocks noChangeAspect="1"/>
          </p:cNvGraphicFramePr>
          <p:nvPr/>
        </p:nvGraphicFramePr>
        <p:xfrm>
          <a:off x="3460750" y="3643314"/>
          <a:ext cx="51609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7" name="Equation" r:id="rId4" imgW="2197080" imgH="393480" progId="Equation.DSMT4">
                  <p:embed/>
                </p:oleObj>
              </mc:Choice>
              <mc:Fallback>
                <p:oleObj name="Equation" r:id="rId4" imgW="219708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3643314"/>
                        <a:ext cx="5160962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"/>
          <p:cNvGraphicFramePr>
            <a:graphicFrameLocks noChangeAspect="1"/>
          </p:cNvGraphicFramePr>
          <p:nvPr/>
        </p:nvGraphicFramePr>
        <p:xfrm>
          <a:off x="4167981" y="4523324"/>
          <a:ext cx="3746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8" name="Equation" r:id="rId6" imgW="1587240" imgH="241200" progId="Equation.DSMT4">
                  <p:embed/>
                </p:oleObj>
              </mc:Choice>
              <mc:Fallback>
                <p:oleObj name="Equation" r:id="rId6" imgW="158724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981" y="4523324"/>
                        <a:ext cx="37465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صورة 8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43371" name="Object 11"/>
          <p:cNvGraphicFramePr>
            <a:graphicFrameLocks noChangeAspect="1"/>
          </p:cNvGraphicFramePr>
          <p:nvPr/>
        </p:nvGraphicFramePr>
        <p:xfrm>
          <a:off x="3271869" y="5047734"/>
          <a:ext cx="572928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9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69" y="5047734"/>
                        <a:ext cx="5729287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2" name="Object 12"/>
          <p:cNvGraphicFramePr>
            <a:graphicFrameLocks noChangeAspect="1"/>
          </p:cNvGraphicFramePr>
          <p:nvPr/>
        </p:nvGraphicFramePr>
        <p:xfrm>
          <a:off x="3295650" y="5929330"/>
          <a:ext cx="54911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0" name="Equation" r:id="rId11" imgW="2336760" imgH="253800" progId="Equation.DSMT4">
                  <p:embed/>
                </p:oleObj>
              </mc:Choice>
              <mc:Fallback>
                <p:oleObj name="Equation" r:id="rId11" imgW="2336760" imgH="253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5929330"/>
                        <a:ext cx="549116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53</a:t>
            </a:fld>
            <a:endParaRPr lang="ar-SY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268760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المستهلكة في الحمولة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143375" y="5972175"/>
          <a:ext cx="40322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5" name="Equation" r:id="rId4" imgW="1714320" imgH="228600" progId="Equation.DSMT4">
                  <p:embed/>
                </p:oleObj>
              </mc:Choice>
              <mc:Fallback>
                <p:oleObj name="Equation" r:id="rId4" imgW="171432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5972175"/>
                        <a:ext cx="40322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4991100" y="5086350"/>
          <a:ext cx="23352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6"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5086350"/>
                        <a:ext cx="2335213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صورة 7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3295650" y="3786188"/>
          <a:ext cx="57277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7" name="Equation" r:id="rId9" imgW="2438280" imgH="393480" progId="Equation.DSMT4">
                  <p:embed/>
                </p:oleObj>
              </mc:Choice>
              <mc:Fallback>
                <p:oleObj name="Equation" r:id="rId9" imgW="243828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3786188"/>
                        <a:ext cx="57277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54</a:t>
            </a:fld>
            <a:endParaRPr lang="ar-SY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4357686" y="3212976"/>
          <a:ext cx="38258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4" name="Equation" r:id="rId3" imgW="1638000" imgH="241200" progId="Equation.DSMT4">
                  <p:embed/>
                </p:oleObj>
              </mc:Choice>
              <mc:Fallback>
                <p:oleObj name="Equation" r:id="rId3" imgW="163800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212976"/>
                        <a:ext cx="3825875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صورة 20" descr="power2_fig3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7686" y="1124744"/>
            <a:ext cx="3724656" cy="2136648"/>
          </a:xfrm>
          <a:prstGeom prst="rect">
            <a:avLst/>
          </a:prstGeom>
        </p:spPr>
      </p:pic>
      <p:sp>
        <p:nvSpPr>
          <p:cNvPr id="23" name="مربع نص 22"/>
          <p:cNvSpPr txBox="1"/>
          <p:nvPr/>
        </p:nvSpPr>
        <p:spPr>
          <a:xfrm>
            <a:off x="428596" y="428604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الاستطاعة الظاهرية للمنبع</a:t>
            </a: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4355976" y="3789040"/>
          <a:ext cx="3436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5" name="Equation" r:id="rId6" imgW="1460160" imgH="203040" progId="Equation.DSMT4">
                  <p:embed/>
                </p:oleObj>
              </mc:Choice>
              <mc:Fallback>
                <p:oleObj name="Equation" r:id="rId6" imgW="146016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789040"/>
                        <a:ext cx="3436938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صورة 6" descr="dc_chopper_curves_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560406"/>
            <a:ext cx="3096768" cy="4797552"/>
          </a:xfrm>
          <a:prstGeom prst="rect">
            <a:avLst/>
          </a:prstGeom>
        </p:spPr>
      </p:pic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55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203848" y="4149080"/>
            <a:ext cx="5621942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تمرين: أحسب المردود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199691" name="Object 7"/>
          <p:cNvGraphicFramePr>
            <a:graphicFrameLocks noChangeAspect="1"/>
          </p:cNvGraphicFramePr>
          <p:nvPr/>
        </p:nvGraphicFramePr>
        <p:xfrm>
          <a:off x="3609975" y="4509120"/>
          <a:ext cx="53403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6" name="Equation" r:id="rId9" imgW="2273040" imgH="393480" progId="Equation.DSMT4">
                  <p:embed/>
                </p:oleObj>
              </mc:Choice>
              <mc:Fallback>
                <p:oleObj name="Equation" r:id="rId9" imgW="227304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4509120"/>
                        <a:ext cx="5340350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3663950" y="5445224"/>
          <a:ext cx="528161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7" name="Equation" r:id="rId11" imgW="2247840" imgH="228600" progId="Equation.DSMT4">
                  <p:embed/>
                </p:oleObj>
              </mc:Choice>
              <mc:Fallback>
                <p:oleObj name="Equation" r:id="rId11" imgW="224784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5445224"/>
                        <a:ext cx="5281613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4768850" y="5949950"/>
          <a:ext cx="30130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8" name="Equation" r:id="rId13" imgW="1282680" imgH="228600" progId="Equation.DSMT4">
                  <p:embed/>
                </p:oleObj>
              </mc:Choice>
              <mc:Fallback>
                <p:oleObj name="Equation" r:id="rId13" imgW="128268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0" y="5949950"/>
                        <a:ext cx="30130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مربع نص 22"/>
          <p:cNvSpPr txBox="1"/>
          <p:nvPr/>
        </p:nvSpPr>
        <p:spPr>
          <a:xfrm>
            <a:off x="428596" y="428604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2000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6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0.6 ,</a:t>
            </a: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56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 dirty="0" err="1"/>
              <a:t>د.</a:t>
            </a:r>
            <a:r>
              <a:rPr lang="ar-SY" dirty="0"/>
              <a:t> عماد </a:t>
            </a:r>
            <a:r>
              <a:rPr lang="ar-SY" dirty="0" err="1"/>
              <a:t>الروح </a:t>
            </a:r>
            <a:r>
              <a:rPr lang="ar-SY" dirty="0"/>
              <a:t>- منظمات الجهد المستمر</a:t>
            </a:r>
          </a:p>
        </p:txBody>
      </p:sp>
      <p:sp>
        <p:nvSpPr>
          <p:cNvPr id="11" name="مربع نص 10"/>
          <p:cNvSpPr txBox="1"/>
          <p:nvPr/>
        </p:nvSpPr>
        <p:spPr>
          <a:xfrm>
            <a:off x="395536" y="908720"/>
            <a:ext cx="8358246" cy="13388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 أحسب قيمة الملف الحدية ثم أوجد قيمة الملف التي تعطي تذبذب تيار 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0.2A</a:t>
            </a:r>
            <a:r>
              <a:rPr lang="ar-SY" sz="27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 ثم احسب قيمة المكثف اللازمة لتحسين شكل الجهد على المقاومة بحيث </a:t>
            </a:r>
            <a:r>
              <a:rPr lang="en-US" sz="27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Vr</a:t>
            </a: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=0.5v</a:t>
            </a:r>
            <a:endParaRPr lang="ar-SY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graphicFrame>
        <p:nvGraphicFramePr>
          <p:cNvPr id="303108" name="Object 4"/>
          <p:cNvGraphicFramePr>
            <a:graphicFrameLocks noChangeAspect="1"/>
          </p:cNvGraphicFramePr>
          <p:nvPr/>
        </p:nvGraphicFramePr>
        <p:xfrm>
          <a:off x="467544" y="2060848"/>
          <a:ext cx="24495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28" name="Equation" r:id="rId3" imgW="1206360" imgH="495000" progId="Equation.DSMT4">
                  <p:embed/>
                </p:oleObj>
              </mc:Choice>
              <mc:Fallback>
                <p:oleObj name="Equation" r:id="rId3" imgW="1206360" imgH="4950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060848"/>
                        <a:ext cx="24495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9" name="Object 1"/>
          <p:cNvGraphicFramePr>
            <a:graphicFrameLocks noChangeAspect="1"/>
          </p:cNvGraphicFramePr>
          <p:nvPr/>
        </p:nvGraphicFramePr>
        <p:xfrm>
          <a:off x="467544" y="5372819"/>
          <a:ext cx="28114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29" name="Equation" r:id="rId5" imgW="1384200" imgH="495000" progId="Equation.DSMT4">
                  <p:embed/>
                </p:oleObj>
              </mc:Choice>
              <mc:Fallback>
                <p:oleObj name="Equation" r:id="rId5" imgW="138420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372819"/>
                        <a:ext cx="281146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915816" y="2060848"/>
          <a:ext cx="41513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30" name="Equation" r:id="rId7" imgW="2044440" imgH="495000" progId="Equation.DSMT4">
                  <p:embed/>
                </p:oleObj>
              </mc:Choice>
              <mc:Fallback>
                <p:oleObj name="Equation" r:id="rId7" imgW="2044440" imgH="495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060848"/>
                        <a:ext cx="415131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3267968" y="5373688"/>
          <a:ext cx="56245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31" name="Equation" r:id="rId9" imgW="2768400" imgH="495000" progId="Equation.DSMT4">
                  <p:embed/>
                </p:oleObj>
              </mc:Choice>
              <mc:Fallback>
                <p:oleObj name="Equation" r:id="rId9" imgW="2768400" imgH="4950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968" y="5373688"/>
                        <a:ext cx="562451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3" name="Object 7"/>
          <p:cNvGraphicFramePr>
            <a:graphicFrameLocks noChangeAspect="1"/>
          </p:cNvGraphicFramePr>
          <p:nvPr/>
        </p:nvGraphicFramePr>
        <p:xfrm>
          <a:off x="467544" y="3212976"/>
          <a:ext cx="29146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32" name="Equation" r:id="rId11" imgW="1434960" imgH="444240" progId="Equation.DSMT4">
                  <p:embed/>
                </p:oleObj>
              </mc:Choice>
              <mc:Fallback>
                <p:oleObj name="Equation" r:id="rId11" imgW="143496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212976"/>
                        <a:ext cx="29146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4211960" y="4221088"/>
          <a:ext cx="4486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33" name="Equation" r:id="rId13" imgW="2209680" imgH="495000" progId="Equation.DSMT4">
                  <p:embed/>
                </p:oleObj>
              </mc:Choice>
              <mc:Fallback>
                <p:oleObj name="Equation" r:id="rId13" imgW="2209680" imgH="4950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221088"/>
                        <a:ext cx="44862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3347864" y="3212976"/>
          <a:ext cx="31210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34" name="Equation" r:id="rId15" imgW="1536480" imgH="495000" progId="Equation.DSMT4">
                  <p:embed/>
                </p:oleObj>
              </mc:Choice>
              <mc:Fallback>
                <p:oleObj name="Equation" r:id="rId15" imgW="1536480" imgH="4950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212976"/>
                        <a:ext cx="312102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2860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1101756"/>
            <a:ext cx="8501122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صرف </a:t>
            </a:r>
            <a:r>
              <a:rPr lang="en-US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cs typeface="Simplified Arabic" pitchFamily="2" charset="-78"/>
              </a:rPr>
              <a:t>R = 2 </a:t>
            </a:r>
            <a:r>
              <a:rPr lang="en-US" sz="2800" b="1" i="1" dirty="0">
                <a:cs typeface="Simplified Arabic" pitchFamily="2" charset="-78"/>
                <a:sym typeface="Symbol"/>
              </a:rPr>
              <a:t>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cs typeface="Simplified Arabic" pitchFamily="2" charset="-78"/>
              </a:rPr>
              <a:t>24 v</a:t>
            </a:r>
            <a:r>
              <a:rPr lang="ar-SY" sz="2800" b="1" dirty="0">
                <a:cs typeface="Simplified Arabic" pitchFamily="2" charset="-78"/>
              </a:rPr>
              <a:t>. فإذا علمت أن تردد عمل القاطع الالكتروني (الترانزستور) </a:t>
            </a:r>
            <a:r>
              <a:rPr lang="en-US" sz="2800" b="1" dirty="0">
                <a:cs typeface="Simplified Arabic" pitchFamily="2" charset="-78"/>
              </a:rPr>
              <a:t>F = 1000 Hz</a:t>
            </a:r>
            <a:r>
              <a:rPr lang="ar-SY" sz="2800" b="1" dirty="0">
                <a:cs typeface="Simplified Arabic" pitchFamily="2" charset="-78"/>
              </a:rPr>
              <a:t> بفترة تمرير </a:t>
            </a:r>
            <a:r>
              <a:rPr lang="en-US" sz="2800" b="1" dirty="0">
                <a:cs typeface="Simplified Arabic" pitchFamily="2" charset="-78"/>
              </a:rPr>
              <a:t>50 %</a:t>
            </a:r>
            <a:r>
              <a:rPr lang="ar-SY" sz="2800" b="1" dirty="0">
                <a:cs typeface="Simplified Arabic" pitchFamily="2" charset="-78"/>
              </a:rPr>
              <a:t>.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المطلوب :</a:t>
            </a:r>
            <a:endParaRPr lang="ar-SA" sz="2800" b="1" dirty="0">
              <a:cs typeface="Simplified Arabic" pitchFamily="2" charset="-78"/>
              <a:sym typeface="Symbol"/>
            </a:endParaRPr>
          </a:p>
          <a:p>
            <a:pPr algn="just"/>
            <a:endParaRPr lang="ar-SA" sz="2800" b="1" dirty="0">
              <a:cs typeface="Simplified Arabic" pitchFamily="2" charset="-78"/>
              <a:sym typeface="Symbol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أرسم المنحنيات التالية : جهد </a:t>
            </a:r>
            <a:r>
              <a:rPr lang="ar-SY" sz="2800" b="1" dirty="0">
                <a:cs typeface="Simplified Arabic" pitchFamily="2" charset="-78"/>
                <a:sym typeface="Symbol"/>
              </a:rPr>
              <a:t>وتيار </a:t>
            </a:r>
            <a:r>
              <a:rPr lang="ar-SA" sz="2800" b="1" dirty="0">
                <a:cs typeface="Simplified Arabic" pitchFamily="2" charset="-78"/>
                <a:sym typeface="Symbol"/>
              </a:rPr>
              <a:t>الحم</a:t>
            </a:r>
            <a:r>
              <a:rPr lang="ar-SY" sz="2800" b="1" dirty="0">
                <a:cs typeface="Simplified Arabic" pitchFamily="2" charset="-78"/>
                <a:sym typeface="Symbol"/>
              </a:rPr>
              <a:t>و</a:t>
            </a:r>
            <a:r>
              <a:rPr lang="ar-SA" sz="2800" b="1" dirty="0">
                <a:cs typeface="Simplified Arabic" pitchFamily="2" charset="-78"/>
                <a:sym typeface="Symbol"/>
              </a:rPr>
              <a:t>ل</a:t>
            </a:r>
            <a:r>
              <a:rPr lang="ar-SY" sz="2800" b="1" dirty="0">
                <a:cs typeface="Simplified Arabic" pitchFamily="2" charset="-78"/>
                <a:sym typeface="Symbol"/>
              </a:rPr>
              <a:t>ة</a:t>
            </a:r>
            <a:r>
              <a:rPr lang="ar-SA" sz="2800" b="1" dirty="0">
                <a:cs typeface="Simplified Arabic" pitchFamily="2" charset="-78"/>
                <a:sym typeface="Symbol"/>
              </a:rPr>
              <a:t> –</a:t>
            </a:r>
            <a:r>
              <a:rPr lang="ar-SY" sz="2800" b="1" dirty="0">
                <a:cs typeface="Simplified Arabic" pitchFamily="2" charset="-78"/>
                <a:sym typeface="Symbol"/>
              </a:rPr>
              <a:t> تيار المنبع –  تيار </a:t>
            </a:r>
            <a:r>
              <a:rPr lang="ar-SY" sz="2800" b="1" dirty="0" err="1">
                <a:cs typeface="Simplified Arabic" pitchFamily="2" charset="-78"/>
                <a:sym typeface="Symbol"/>
              </a:rPr>
              <a:t>الديود</a:t>
            </a:r>
            <a:r>
              <a:rPr lang="ar-SY" sz="2800" b="1" dirty="0">
                <a:cs typeface="Simplified Arabic" pitchFamily="2" charset="-78"/>
                <a:sym typeface="Symbol"/>
              </a:rPr>
              <a:t> – جهد وتيار الترانزستور.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A" sz="2800" b="1" dirty="0">
                <a:cs typeface="Simplified Arabic" pitchFamily="2" charset="-78"/>
                <a:sym typeface="Symbol"/>
              </a:rPr>
              <a:t>أوجد القيمة الوسطية والفعالة لجهد الحمل</a:t>
            </a:r>
            <a:r>
              <a:rPr lang="ar-SY" sz="2800" b="1" dirty="0">
                <a:cs typeface="Simplified Arabic" pitchFamily="2" charset="-78"/>
                <a:sym typeface="Symbol"/>
              </a:rPr>
              <a:t> – القيمة الوسطية والفعالة لتيار الحمل – القيمة الوسطية لتيار المنبع.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ar-SY" sz="2800" b="1" dirty="0">
                <a:cs typeface="Simplified Arabic" pitchFamily="2" charset="-78"/>
                <a:sym typeface="Symbol"/>
              </a:rPr>
              <a:t>أوجد الاستطاعة الفعالة المستهلكة في الحمولة والاستطاعة المقدمة من المنبع </a:t>
            </a:r>
            <a:r>
              <a:rPr lang="en-US" sz="2800" b="1" dirty="0">
                <a:cs typeface="Simplified Arabic" pitchFamily="2" charset="-78"/>
                <a:sym typeface="Symbol"/>
              </a:rPr>
              <a:t>U</a:t>
            </a:r>
            <a:r>
              <a:rPr lang="en-US" sz="2800" b="1" baseline="-25000" dirty="0">
                <a:cs typeface="Simplified Arabic" pitchFamily="2" charset="-78"/>
                <a:sym typeface="Symbol"/>
              </a:rPr>
              <a:t>S</a:t>
            </a:r>
            <a:r>
              <a:rPr lang="ar-SY" sz="2800" b="1" baseline="-25000" dirty="0">
                <a:cs typeface="Simplified Arabic" pitchFamily="2" charset="-78"/>
                <a:sym typeface="Symbol"/>
              </a:rPr>
              <a:t>.</a:t>
            </a:r>
            <a:endParaRPr lang="ar-SY" sz="2800" b="1" baseline="-25000" dirty="0">
              <a:cs typeface="Simplified Arabic" pitchFamily="2" charset="-78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57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633788" y="3929063"/>
          <a:ext cx="4776787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0" name="Equation" r:id="rId4" imgW="2031840" imgH="431640" progId="Equation.DSMT4">
                  <p:embed/>
                </p:oleObj>
              </mc:Choice>
              <mc:Fallback>
                <p:oleObj name="Equation" r:id="rId4" imgW="20318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3788" y="3929063"/>
                        <a:ext cx="4776787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50913" y="5572125"/>
          <a:ext cx="352742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1" name="Equation" r:id="rId6" imgW="1511280" imgH="393480" progId="Equation.DSMT4">
                  <p:embed/>
                </p:oleObj>
              </mc:Choice>
              <mc:Fallback>
                <p:oleObj name="Equation" r:id="rId6" imgW="151128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5572125"/>
                        <a:ext cx="3527425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لجهد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29190" y="5786454"/>
          <a:ext cx="37147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2" name="Equation" r:id="rId8" imgW="1587240" imgH="266400" progId="Equation.DSMT4">
                  <p:embed/>
                </p:oleObj>
              </mc:Choice>
              <mc:Fallback>
                <p:oleObj name="Equation" r:id="rId8" imgW="158724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5786454"/>
                        <a:ext cx="3714750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21038" y="4857750"/>
          <a:ext cx="5791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3" name="Equation" r:id="rId11" imgW="2463480" imgH="393480" progId="Equation.DSMT4">
                  <p:embed/>
                </p:oleObj>
              </mc:Choice>
              <mc:Fallback>
                <p:oleObj name="Equation" r:id="rId11" imgW="24634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4857750"/>
                        <a:ext cx="57912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58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شكل بيضاوي 15"/>
          <p:cNvSpPr/>
          <p:nvPr/>
        </p:nvSpPr>
        <p:spPr>
          <a:xfrm>
            <a:off x="500033" y="3643314"/>
            <a:ext cx="398510" cy="2257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ربع نص 16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الجهد على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6400" y="3789040"/>
          <a:ext cx="361473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8" name="Equation" r:id="rId4" imgW="1536480" imgH="419040" progId="Equation.DSMT4">
                  <p:embed/>
                </p:oleObj>
              </mc:Choice>
              <mc:Fallback>
                <p:oleObj name="Equation" r:id="rId4" imgW="153648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3789040"/>
                        <a:ext cx="3614738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81075" y="5643563"/>
          <a:ext cx="34671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9" name="Equation" r:id="rId6" imgW="1485720" imgH="393480" progId="Equation.DSMT4">
                  <p:embed/>
                </p:oleObj>
              </mc:Choice>
              <mc:Fallback>
                <p:oleObj name="Equation" r:id="rId6" imgW="14857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5643563"/>
                        <a:ext cx="3467100" cy="922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والفعالة لتيار الحمل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913313" y="5786453"/>
          <a:ext cx="374491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20" name="Equation" r:id="rId8" imgW="1600200" imgH="266400" progId="Equation.DSMT4">
                  <p:embed/>
                </p:oleObj>
              </mc:Choice>
              <mc:Fallback>
                <p:oleObj name="Equation" r:id="rId8" imgW="160020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313" y="5786453"/>
                        <a:ext cx="3744912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203848" y="4881339"/>
          <a:ext cx="57610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21" name="Equation" r:id="rId11" imgW="2450880" imgH="393480" progId="Equation.DSMT4">
                  <p:embed/>
                </p:oleObj>
              </mc:Choice>
              <mc:Fallback>
                <p:oleObj name="Equation" r:id="rId11" imgW="24508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881339"/>
                        <a:ext cx="5761038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عنصر نائب للتاريخ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4" name="عنصر نائب لرقم الشريحة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59</a:t>
            </a:fld>
            <a:endParaRPr lang="ar-SY"/>
          </a:p>
        </p:txBody>
      </p:sp>
      <p:sp>
        <p:nvSpPr>
          <p:cNvPr id="15" name="عنصر نائب للتذييل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4429124" y="3429000"/>
            <a:ext cx="42862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الحمل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428596" y="928670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2. </a:t>
            </a:r>
            <a:r>
              <a:rPr lang="ar-SY" sz="2800" b="1" dirty="0" err="1">
                <a:cs typeface="Simplified Arabic" pitchFamily="2" charset="-78"/>
              </a:rPr>
              <a:t>الثايرستور</a:t>
            </a:r>
            <a:r>
              <a:rPr lang="ar-SY" sz="2800" b="1" dirty="0">
                <a:cs typeface="Simplified Arabic" pitchFamily="2" charset="-78"/>
              </a:rPr>
              <a:t> (يحتاج إلى </a:t>
            </a:r>
            <a:r>
              <a:rPr lang="ar-SY" sz="2800" b="1" dirty="0" err="1">
                <a:cs typeface="Simplified Arabic" pitchFamily="2" charset="-78"/>
              </a:rPr>
              <a:t>دارات</a:t>
            </a:r>
            <a:r>
              <a:rPr lang="ar-SY" sz="2800" b="1" dirty="0">
                <a:cs typeface="Simplified Arabic" pitchFamily="2" charset="-78"/>
              </a:rPr>
              <a:t> إبدال مساعدة للقطع , </a:t>
            </a:r>
            <a:r>
              <a:rPr lang="ar-SY" sz="2800" b="1" dirty="0" err="1">
                <a:cs typeface="Simplified Arabic" pitchFamily="2" charset="-78"/>
              </a:rPr>
              <a:t>استطاعات</a:t>
            </a:r>
            <a:r>
              <a:rPr lang="ar-SY" sz="2800" b="1" dirty="0">
                <a:cs typeface="Simplified Arabic" pitchFamily="2" charset="-78"/>
              </a:rPr>
              <a:t> كبيرة).</a:t>
            </a:r>
          </a:p>
        </p:txBody>
      </p:sp>
      <p:pic>
        <p:nvPicPr>
          <p:cNvPr id="6" name="صورة 5" descr="thyristor_photo_100A_1200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538" y="2571744"/>
            <a:ext cx="3071834" cy="298250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643042" y="357166"/>
            <a:ext cx="7215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العناصر الالكترونية المستخدمة في منظمات التيار المستمر:</a:t>
            </a:r>
          </a:p>
        </p:txBody>
      </p:sp>
      <p:pic>
        <p:nvPicPr>
          <p:cNvPr id="9" name="صورة 8" descr="sc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7240" y="3161520"/>
            <a:ext cx="1847088" cy="156362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299075" y="4500563"/>
          <a:ext cx="14319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1" name="Equation" r:id="rId4" imgW="609480" imgH="228600" progId="Equation.DSMT4">
                  <p:embed/>
                </p:oleObj>
              </mc:Choice>
              <mc:Fallback>
                <p:oleObj name="Equation" r:id="rId4" imgW="6094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4500563"/>
                        <a:ext cx="143192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القيمة المتوسطة لتيار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60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مطال تيار المنبع (ثابت) = مطال تيار الحمولة عندما </a:t>
            </a:r>
            <a:r>
              <a:rPr lang="en-US" sz="2800" b="1" dirty="0">
                <a:solidFill>
                  <a:srgbClr val="7030A0"/>
                </a:solidFill>
                <a:cs typeface="Simplified Arabic" pitchFamily="2" charset="-78"/>
              </a:rPr>
              <a:t>D(on)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 descr="power2_fig3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142984"/>
            <a:ext cx="3724656" cy="224332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4810" y="4000504"/>
          <a:ext cx="37877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4" name="Equation" r:id="rId4" imgW="1612800" imgH="457200" progId="Equation.DSMT4">
                  <p:embed/>
                </p:oleObj>
              </mc:Choice>
              <mc:Fallback>
                <p:oleObj name="Equation" r:id="rId4" imgW="16128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4000504"/>
                        <a:ext cx="3787775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مربع نص 8"/>
          <p:cNvSpPr txBox="1"/>
          <p:nvPr/>
        </p:nvSpPr>
        <p:spPr>
          <a:xfrm>
            <a:off x="428596" y="285728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U</a:t>
            </a:r>
            <a:r>
              <a:rPr lang="en-US" sz="2800" b="1" baseline="-25000" dirty="0">
                <a:solidFill>
                  <a:srgbClr val="0070C0"/>
                </a:solidFill>
                <a:cs typeface="Simplified Arabic" pitchFamily="2" charset="-78"/>
              </a:rPr>
              <a:t>S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=24 v , F = 1000 Hz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R = 2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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</a:rPr>
              <a:t> , </a:t>
            </a:r>
            <a:r>
              <a:rPr lang="en-US" sz="2800" b="1" dirty="0">
                <a:solidFill>
                  <a:srgbClr val="0070C0"/>
                </a:solidFill>
                <a:cs typeface="Simplified Arabic" pitchFamily="2" charset="-78"/>
                <a:sym typeface="Symbol"/>
              </a:rPr>
              <a:t> = 0.5 ,</a:t>
            </a:r>
          </a:p>
          <a:p>
            <a:pPr algn="ctr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  <a:sym typeface="Symbol"/>
              </a:rPr>
              <a:t>استطاعة الحمولة – استطاعة المنبع</a:t>
            </a:r>
          </a:p>
        </p:txBody>
      </p:sp>
      <p:pic>
        <p:nvPicPr>
          <p:cNvPr id="12" name="صورة 11" descr="dc_chopper_parallel_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1214422"/>
            <a:ext cx="3130296" cy="4255008"/>
          </a:xfrm>
          <a:prstGeom prst="rect">
            <a:avLst/>
          </a:prstGeom>
        </p:spPr>
      </p:pic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61</a:t>
            </a:fld>
            <a:endParaRPr lang="ar-SY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3" name="مربع نص 12"/>
          <p:cNvSpPr txBox="1"/>
          <p:nvPr/>
        </p:nvSpPr>
        <p:spPr>
          <a:xfrm>
            <a:off x="3714744" y="3429000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مستهلكة في حمل </a:t>
            </a:r>
            <a:r>
              <a:rPr lang="ar-SY" sz="2800" b="1" dirty="0" err="1">
                <a:solidFill>
                  <a:srgbClr val="7030A0"/>
                </a:solidFill>
                <a:cs typeface="Simplified Arabic" pitchFamily="2" charset="-78"/>
              </a:rPr>
              <a:t>أومي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3786182" y="5143512"/>
            <a:ext cx="50006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استطاعة المنبع:</a:t>
            </a:r>
            <a:endParaRPr lang="ar-SY" sz="2800" b="1" baseline="-25000" dirty="0">
              <a:solidFill>
                <a:srgbClr val="7030A0"/>
              </a:solidFill>
              <a:cs typeface="Simplified Arabic" pitchFamily="2" charset="-78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3786182" y="5786454"/>
          <a:ext cx="46228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5" name="Equation" r:id="rId7" imgW="1968480" imgH="241200" progId="Equation.DSMT4">
                  <p:embed/>
                </p:oleObj>
              </mc:Choice>
              <mc:Fallback>
                <p:oleObj name="Equation" r:id="rId7" imgW="196848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5786454"/>
                        <a:ext cx="46228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715272" y="404664"/>
            <a:ext cx="10715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مسألة</a:t>
            </a:r>
          </a:p>
        </p:txBody>
      </p:sp>
      <p:sp>
        <p:nvSpPr>
          <p:cNvPr id="3" name="مربع نص 2"/>
          <p:cNvSpPr txBox="1"/>
          <p:nvPr/>
        </p:nvSpPr>
        <p:spPr>
          <a:xfrm>
            <a:off x="285720" y="908720"/>
            <a:ext cx="8501122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المطلوب تصميم دارة منظم تفرعي تغذي حمل </a:t>
            </a:r>
            <a:r>
              <a:rPr lang="ar-SY" sz="2800" b="1" dirty="0" err="1">
                <a:cs typeface="Simplified Arabic" pitchFamily="2" charset="-78"/>
              </a:rPr>
              <a:t>أومي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R = 50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</a:t>
            </a:r>
            <a:r>
              <a:rPr lang="ar-SY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i="1" dirty="0">
                <a:cs typeface="Simplified Arabic" pitchFamily="2" charset="-78"/>
                <a:sym typeface="Symbol"/>
              </a:rPr>
              <a:t>بجهد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LDC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/>
              </a:rPr>
              <a:t>=30V</a:t>
            </a:r>
            <a:r>
              <a:rPr lang="ar-SY" sz="2800" b="1" i="1" dirty="0">
                <a:cs typeface="Simplified Arabic" pitchFamily="2" charset="-78"/>
                <a:sym typeface="Symbol"/>
              </a:rPr>
              <a:t> </a:t>
            </a:r>
            <a:r>
              <a:rPr lang="ar-SY" sz="2800" b="1" dirty="0">
                <a:cs typeface="Simplified Arabic" pitchFamily="2" charset="-78"/>
              </a:rPr>
              <a:t>من منبع جهد مستمر قيمته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=12V</a:t>
            </a:r>
            <a:r>
              <a:rPr lang="ar-SY" sz="2800" b="1" dirty="0">
                <a:cs typeface="Simplified Arabic" pitchFamily="2" charset="-78"/>
              </a:rPr>
              <a:t> وبحيث يكون تذبذب الجهد أقل من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1%</a:t>
            </a:r>
            <a:r>
              <a:rPr lang="ar-SY" sz="2800" b="1" dirty="0">
                <a:cs typeface="Simplified Arabic" pitchFamily="2" charset="-78"/>
              </a:rPr>
              <a:t> وتردد عمل القاطع الالكتروني (الترانزستور</a:t>
            </a:r>
            <a:r>
              <a:rPr lang="ar-SY" sz="2800" b="1" dirty="0" err="1">
                <a:cs typeface="Simplified Arabic" pitchFamily="2" charset="-78"/>
              </a:rPr>
              <a:t>)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 = 25kHz</a:t>
            </a:r>
            <a:r>
              <a:rPr lang="ar-SY" sz="2800" b="1" dirty="0" err="1">
                <a:cs typeface="Simplified Arabic" pitchFamily="2" charset="-78"/>
              </a:rPr>
              <a:t>.</a:t>
            </a:r>
            <a:endParaRPr lang="ar-SY" sz="2800" b="1" dirty="0">
              <a:cs typeface="Simplified Arabic" pitchFamily="2" charset="-78"/>
            </a:endParaRPr>
          </a:p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هل 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ar-SY" sz="2800" b="1" dirty="0" err="1">
                <a:latin typeface="Times New Roman" pitchFamily="18" charset="0"/>
                <a:cs typeface="Times New Roman" pitchFamily="18" charset="0"/>
                <a:sym typeface="Symbol"/>
              </a:rPr>
              <a:t>؟</a:t>
            </a:r>
            <a:r>
              <a:rPr lang="ar-SY" sz="2800" b="1" dirty="0">
                <a:latin typeface="Times New Roman" pitchFamily="18" charset="0"/>
                <a:cs typeface="Times New Roman" pitchFamily="18" charset="0"/>
                <a:sym typeface="Symbol"/>
              </a:rPr>
              <a:t> أدرس التذبذب في التيار.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62</a:t>
            </a:fld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graphicFrame>
        <p:nvGraphicFramePr>
          <p:cNvPr id="310275" name="Object 3"/>
          <p:cNvGraphicFramePr>
            <a:graphicFrameLocks noChangeAspect="1"/>
          </p:cNvGraphicFramePr>
          <p:nvPr/>
        </p:nvGraphicFramePr>
        <p:xfrm>
          <a:off x="467544" y="3102099"/>
          <a:ext cx="369887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26" name="Equation" r:id="rId3" imgW="1574640" imgH="431640" progId="Equation.DSMT4">
                  <p:embed/>
                </p:oleObj>
              </mc:Choice>
              <mc:Fallback>
                <p:oleObj name="Equation" r:id="rId3" imgW="15746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102099"/>
                        <a:ext cx="3698875" cy="10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6" name="Object 4"/>
          <p:cNvGraphicFramePr>
            <a:graphicFrameLocks noChangeAspect="1"/>
          </p:cNvGraphicFramePr>
          <p:nvPr/>
        </p:nvGraphicFramePr>
        <p:xfrm>
          <a:off x="467544" y="4254227"/>
          <a:ext cx="64960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27" name="Equation" r:id="rId5" imgW="3200400" imgH="520560" progId="Equation.DSMT4">
                  <p:embed/>
                </p:oleObj>
              </mc:Choice>
              <mc:Fallback>
                <p:oleObj name="Equation" r:id="rId5" imgW="3200400" imgH="5205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254227"/>
                        <a:ext cx="649605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3491880" y="5478363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28" name="Equation" r:id="rId7" imgW="965160" imgH="266400" progId="Equation.DSMT4">
                  <p:embed/>
                </p:oleObj>
              </mc:Choice>
              <mc:Fallback>
                <p:oleObj name="Equation" r:id="rId7" imgW="96516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5478363"/>
                        <a:ext cx="195897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251520" y="593011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  <a:sym typeface="Symbol"/>
              </a:rPr>
              <a:t>يمكن استخدام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L=120</a:t>
            </a:r>
            <a:r>
              <a:rPr lang="en-US" sz="2800" b="1" dirty="0">
                <a:cs typeface="Simplified Arabic" pitchFamily="2" charset="-78"/>
                <a:sym typeface="Symbol"/>
              </a:rPr>
              <a:t>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endParaRPr lang="ar-SA" sz="2800" b="1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63</a:t>
            </a:fld>
            <a:endParaRPr lang="ar-SY" dirty="0"/>
          </a:p>
        </p:txBody>
      </p:sp>
      <p:graphicFrame>
        <p:nvGraphicFramePr>
          <p:cNvPr id="311301" name="Object 3"/>
          <p:cNvGraphicFramePr>
            <a:graphicFrameLocks noChangeAspect="1"/>
          </p:cNvGraphicFramePr>
          <p:nvPr/>
        </p:nvGraphicFramePr>
        <p:xfrm>
          <a:off x="395536" y="476672"/>
          <a:ext cx="57785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05" name="Equation" r:id="rId3" imgW="2463480" imgH="431640" progId="Equation.DSMT4">
                  <p:embed/>
                </p:oleObj>
              </mc:Choice>
              <mc:Fallback>
                <p:oleObj name="Equation" r:id="rId3" imgW="24634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6672"/>
                        <a:ext cx="57785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4" name="Object 3"/>
          <p:cNvGraphicFramePr>
            <a:graphicFrameLocks noChangeAspect="1"/>
          </p:cNvGraphicFramePr>
          <p:nvPr/>
        </p:nvGraphicFramePr>
        <p:xfrm>
          <a:off x="395536" y="2774220"/>
          <a:ext cx="5184776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06"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774220"/>
                        <a:ext cx="5184776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5" name="Object 3"/>
          <p:cNvGraphicFramePr>
            <a:graphicFrameLocks noChangeAspect="1"/>
          </p:cNvGraphicFramePr>
          <p:nvPr/>
        </p:nvGraphicFramePr>
        <p:xfrm>
          <a:off x="395536" y="1625446"/>
          <a:ext cx="6197601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07" name="Equation" r:id="rId7" imgW="2641320" imgH="431640" progId="Equation.DSMT4">
                  <p:embed/>
                </p:oleObj>
              </mc:Choice>
              <mc:Fallback>
                <p:oleObj name="Equation" r:id="rId7" imgW="264132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625446"/>
                        <a:ext cx="6197601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395536" y="3834094"/>
          <a:ext cx="5245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08" name="Equation" r:id="rId9" imgW="2234880" imgH="393480" progId="Equation.DSMT4">
                  <p:embed/>
                </p:oleObj>
              </mc:Choice>
              <mc:Fallback>
                <p:oleObj name="Equation" r:id="rId9" imgW="2234880" imgH="393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34094"/>
                        <a:ext cx="52451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7" name="Object 1"/>
          <p:cNvGraphicFramePr>
            <a:graphicFrameLocks noChangeAspect="1"/>
          </p:cNvGraphicFramePr>
          <p:nvPr/>
        </p:nvGraphicFramePr>
        <p:xfrm>
          <a:off x="306388" y="5516563"/>
          <a:ext cx="53895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09" name="Equation" r:id="rId11" imgW="2654280" imgH="495000" progId="Equation.DSMT4">
                  <p:embed/>
                </p:oleObj>
              </mc:Choice>
              <mc:Fallback>
                <p:oleObj name="Equation" r:id="rId11" imgW="265428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5516563"/>
                        <a:ext cx="5389562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"/>
          <p:cNvGraphicFramePr>
            <a:graphicFrameLocks noChangeAspect="1"/>
          </p:cNvGraphicFramePr>
          <p:nvPr/>
        </p:nvGraphicFramePr>
        <p:xfrm>
          <a:off x="254000" y="4894263"/>
          <a:ext cx="29400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10" name="Equation" r:id="rId13" imgW="1447560" imgH="241200" progId="Equation.DSMT4">
                  <p:embed/>
                </p:oleObj>
              </mc:Choice>
              <mc:Fallback>
                <p:oleObj name="Equation" r:id="rId13" imgW="144756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894263"/>
                        <a:ext cx="2940050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مربع نص 10"/>
          <p:cNvSpPr txBox="1"/>
          <p:nvPr/>
        </p:nvSpPr>
        <p:spPr>
          <a:xfrm>
            <a:off x="323528" y="332656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دراسة تذبذب التيار: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23528" y="4725144"/>
            <a:ext cx="85011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مكثف الترشيح:</a:t>
            </a:r>
            <a:endParaRPr lang="ar-SA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64</a:t>
            </a:fld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323528" y="332656"/>
            <a:ext cx="85011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  <a:sym typeface="Symbol"/>
              </a:rPr>
              <a:t>طلب إضافي:</a:t>
            </a:r>
          </a:p>
          <a:p>
            <a:pPr algn="just"/>
            <a:r>
              <a:rPr lang="ar-SY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أرسم تيار المنبع من أجل </a:t>
            </a:r>
            <a:r>
              <a:rPr lang="en-US" sz="2800" b="1" dirty="0">
                <a:latin typeface="Times New Roman" pitchFamily="18" charset="0"/>
                <a:cs typeface="Simplified Arabic" pitchFamily="2" charset="-78"/>
                <a:sym typeface="Symbol"/>
              </a:rPr>
              <a:t>L=</a:t>
            </a:r>
            <a:r>
              <a:rPr lang="en-US" sz="2800" b="1" dirty="0" err="1">
                <a:latin typeface="Times New Roman" pitchFamily="18" charset="0"/>
                <a:cs typeface="Simplified Arabic" pitchFamily="2" charset="-78"/>
                <a:sym typeface="Symbol"/>
              </a:rPr>
              <a:t>L</a:t>
            </a:r>
            <a:r>
              <a:rPr lang="en-US" sz="2800" b="1" baseline="-25000" dirty="0" err="1">
                <a:latin typeface="Times New Roman" pitchFamily="18" charset="0"/>
                <a:cs typeface="Simplified Arabic" pitchFamily="2" charset="-78"/>
                <a:sym typeface="Symbol"/>
              </a:rPr>
              <a:t>cr</a:t>
            </a:r>
            <a:endParaRPr lang="ar-SA" sz="2800" b="1" baseline="-25000" dirty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6" name="عنوان 1"/>
          <p:cNvSpPr txBox="1">
            <a:spLocks/>
          </p:cNvSpPr>
          <p:nvPr/>
        </p:nvSpPr>
        <p:spPr>
          <a:xfrm>
            <a:off x="430310" y="2357430"/>
            <a:ext cx="8356532" cy="2643206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انتهى الفصل الأول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منظمات الجهد المستمر </a:t>
            </a:r>
            <a:b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ar-SY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5572132" y="0"/>
            <a:ext cx="30718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ar-SY" sz="2800" b="1" dirty="0">
                <a:solidFill>
                  <a:srgbClr val="0070C0"/>
                </a:solidFill>
                <a:cs typeface="Simplified Arabic" pitchFamily="2" charset="-78"/>
              </a:rPr>
              <a:t>المنظمات التسلسلية</a:t>
            </a:r>
          </a:p>
        </p:txBody>
      </p:sp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357166"/>
            <a:ext cx="3724656" cy="2136648"/>
          </a:xfrm>
          <a:prstGeom prst="rect">
            <a:avLst/>
          </a:prstGeom>
        </p:spPr>
      </p:pic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7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4013022" y="612986"/>
            <a:ext cx="478634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تتألف هذه الدارة من منبع جهد مستمر قيمته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مفتاح الكتروني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>
                <a:solidFill>
                  <a:srgbClr val="002060"/>
                </a:solidFill>
                <a:cs typeface="Simplified Arabic" pitchFamily="2" charset="-78"/>
              </a:rPr>
              <a:t> 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على التسلسل مع الحمولة. </a:t>
            </a:r>
          </a:p>
        </p:txBody>
      </p:sp>
      <p:sp>
        <p:nvSpPr>
          <p:cNvPr id="23" name="مربع نص 22"/>
          <p:cNvSpPr txBox="1"/>
          <p:nvPr/>
        </p:nvSpPr>
        <p:spPr>
          <a:xfrm>
            <a:off x="4084460" y="2428868"/>
            <a:ext cx="471490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يربط على التفرع مع الحمولة, </a:t>
            </a:r>
            <a:r>
              <a:rPr lang="ar-SY" sz="2800" b="1" dirty="0" err="1">
                <a:solidFill>
                  <a:srgbClr val="002060"/>
                </a:solidFill>
                <a:cs typeface="Simplified Arabic" pitchFamily="2" charset="-78"/>
              </a:rPr>
              <a:t>ديود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 للمسار الحر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ar-SY" sz="2800" b="1" dirty="0">
                <a:solidFill>
                  <a:srgbClr val="002060"/>
                </a:solidFill>
                <a:cs typeface="Simplified Arabic" pitchFamily="2" charset="-78"/>
              </a:rPr>
              <a:t>. </a:t>
            </a:r>
          </a:p>
        </p:txBody>
      </p:sp>
      <p:sp>
        <p:nvSpPr>
          <p:cNvPr id="24" name="مربع نص 23"/>
          <p:cNvSpPr txBox="1"/>
          <p:nvPr/>
        </p:nvSpPr>
        <p:spPr>
          <a:xfrm>
            <a:off x="428596" y="3429000"/>
            <a:ext cx="83582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تيار الحمولة – </a:t>
            </a:r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i="1" baseline="-25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ar-SY" sz="2800" b="1" dirty="0">
                <a:solidFill>
                  <a:srgbClr val="C00000"/>
                </a:solidFill>
                <a:cs typeface="Simplified Arabic" pitchFamily="2" charset="-78"/>
              </a:rPr>
              <a:t> جهد الحمولة.</a:t>
            </a:r>
          </a:p>
        </p:txBody>
      </p:sp>
      <p:sp>
        <p:nvSpPr>
          <p:cNvPr id="26" name="مربع نص 25"/>
          <p:cNvSpPr txBox="1"/>
          <p:nvPr/>
        </p:nvSpPr>
        <p:spPr>
          <a:xfrm>
            <a:off x="357158" y="4143380"/>
            <a:ext cx="842968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يوصل المنبع المستمر إلى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=U</a:t>
            </a:r>
            <a:r>
              <a:rPr lang="en-US" sz="2800" b="1" baseline="-25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عندما يكون القاطع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في حالة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OFF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 يفصل المنبع المستمر عن الحمولة ويكون عندها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ar-SY" sz="2800" b="1" dirty="0">
                <a:solidFill>
                  <a:srgbClr val="7030A0"/>
                </a:solidFill>
                <a:cs typeface="Simplified Arabic" pitchFamily="2" charset="-78"/>
              </a:rPr>
              <a:t>.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928794" y="928670"/>
            <a:ext cx="1000132" cy="1500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8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  <p:sp>
        <p:nvSpPr>
          <p:cNvPr id="12" name="مربع نص 11"/>
          <p:cNvSpPr txBox="1"/>
          <p:nvPr/>
        </p:nvSpPr>
        <p:spPr>
          <a:xfrm>
            <a:off x="3714744" y="470110"/>
            <a:ext cx="507209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cs typeface="Simplified Arabic" pitchFamily="2" charset="-78"/>
              </a:rPr>
              <a:t>يتم توليد نبضات القدح من خلال مقارنة إشارة حاملة </a:t>
            </a:r>
            <a:r>
              <a:rPr lang="ar-SY" sz="2800" b="1" dirty="0" err="1">
                <a:cs typeface="Simplified Arabic" pitchFamily="2" charset="-78"/>
              </a:rPr>
              <a:t>مثلثية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 وترددها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=1/T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مع إشارة مرجعية مستمرة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ar-SY" sz="2800" b="1" dirty="0" err="1">
                <a:cs typeface="Simplified Arabic" pitchFamily="2" charset="-78"/>
              </a:rPr>
              <a:t>مطالها</a:t>
            </a:r>
            <a:r>
              <a:rPr lang="ar-SY" sz="2800" b="1" dirty="0">
                <a:cs typeface="Simplified Arabic" pitchFamily="2" charset="-78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ar-SY" sz="2800" b="1" baseline="-25000" dirty="0">
                <a:cs typeface="Simplified Arabic" pitchFamily="2" charset="-78"/>
              </a:rPr>
              <a:t> </a:t>
            </a:r>
            <a:r>
              <a:rPr lang="ar-SY" sz="2800" b="1" dirty="0">
                <a:cs typeface="Simplified Arabic" pitchFamily="2" charset="-78"/>
              </a:rPr>
              <a:t>تتراوح قيمته بين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cs typeface="Simplified Arabic" pitchFamily="2" charset="-78"/>
              </a:rPr>
              <a:t> و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cs typeface="Simplified Arabic" pitchFamily="2" charset="-78"/>
              </a:rPr>
              <a:t>.</a:t>
            </a:r>
          </a:p>
        </p:txBody>
      </p:sp>
      <p:grpSp>
        <p:nvGrpSpPr>
          <p:cNvPr id="13" name="مجموعة 12"/>
          <p:cNvGrpSpPr/>
          <p:nvPr/>
        </p:nvGrpSpPr>
        <p:grpSpPr>
          <a:xfrm>
            <a:off x="357158" y="3571876"/>
            <a:ext cx="8429684" cy="1168421"/>
            <a:chOff x="357158" y="4357694"/>
            <a:chExt cx="8429684" cy="1168421"/>
          </a:xfrm>
        </p:grpSpPr>
        <p:sp>
          <p:nvSpPr>
            <p:cNvPr id="18" name="مربع نص 17"/>
            <p:cNvSpPr txBox="1"/>
            <p:nvPr/>
          </p:nvSpPr>
          <p:spPr>
            <a:xfrm>
              <a:off x="7143768" y="4572008"/>
              <a:ext cx="161466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تعبر النسبة</a:t>
              </a: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5786446" y="4357694"/>
            <a:ext cx="1587500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508" name="Equation" r:id="rId3" imgW="596880" imgH="431640" progId="Equation.DSMT4">
                    <p:embed/>
                  </p:oleObj>
                </mc:Choice>
                <mc:Fallback>
                  <p:oleObj name="Equation" r:id="rId3" imgW="596880" imgH="43164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6446" y="4357694"/>
                          <a:ext cx="1587500" cy="865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مربع نص 20"/>
            <p:cNvSpPr txBox="1"/>
            <p:nvPr/>
          </p:nvSpPr>
          <p:spPr>
            <a:xfrm>
              <a:off x="357158" y="4572008"/>
              <a:ext cx="8429684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C00000"/>
                  </a:solidFill>
                  <a:cs typeface="Simplified Arabic" pitchFamily="2" charset="-78"/>
                </a:rPr>
                <a:t>			   عن مجال التحكم وتدعى معامل التعديل </a:t>
              </a:r>
              <a:r>
                <a:rPr lang="ar-SY" sz="2800" b="1" dirty="0" err="1">
                  <a:solidFill>
                    <a:srgbClr val="C00000"/>
                  </a:solidFill>
                  <a:cs typeface="Simplified Arabic" pitchFamily="2" charset="-78"/>
                </a:rPr>
                <a:t>المطالي</a:t>
              </a:r>
              <a:endParaRPr lang="ar-SY" sz="2800" b="1" dirty="0">
                <a:solidFill>
                  <a:srgbClr val="C00000"/>
                </a:solidFill>
                <a:cs typeface="Simplified Arabic" pitchFamily="2" charset="-78"/>
              </a:endParaRPr>
            </a:p>
          </p:txBody>
        </p:sp>
      </p:grpSp>
      <p:sp>
        <p:nvSpPr>
          <p:cNvPr id="22" name="مربع نص 21"/>
          <p:cNvSpPr txBox="1"/>
          <p:nvPr/>
        </p:nvSpPr>
        <p:spPr>
          <a:xfrm>
            <a:off x="428596" y="2689207"/>
            <a:ext cx="8358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عندما يكون 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يتولد عندها نبضة قدح ذات عرض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يتراوح بين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و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ar-SY" sz="2800" b="1" dirty="0">
                <a:solidFill>
                  <a:srgbClr val="00B050"/>
                </a:solidFill>
                <a:cs typeface="Simplified Arabic" pitchFamily="2" charset="-78"/>
              </a:rPr>
              <a:t> خلال دور من أدوار الموجة الحاملة.</a:t>
            </a:r>
          </a:p>
        </p:txBody>
      </p:sp>
      <p:grpSp>
        <p:nvGrpSpPr>
          <p:cNvPr id="25" name="مجموعة 24"/>
          <p:cNvGrpSpPr/>
          <p:nvPr/>
        </p:nvGrpSpPr>
        <p:grpSpPr>
          <a:xfrm>
            <a:off x="3500430" y="4714884"/>
            <a:ext cx="5214975" cy="788988"/>
            <a:chOff x="3397332" y="4783132"/>
            <a:chExt cx="5214975" cy="788988"/>
          </a:xfrm>
        </p:grpSpPr>
        <p:sp>
          <p:nvSpPr>
            <p:cNvPr id="27" name="مربع نص 26"/>
            <p:cNvSpPr txBox="1"/>
            <p:nvPr/>
          </p:nvSpPr>
          <p:spPr>
            <a:xfrm>
              <a:off x="5469035" y="4929198"/>
              <a:ext cx="314327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just"/>
              <a:r>
                <a:rPr lang="ar-SY" sz="2800" b="1" dirty="0">
                  <a:solidFill>
                    <a:srgbClr val="7030A0"/>
                  </a:solidFill>
                  <a:cs typeface="Simplified Arabic" pitchFamily="2" charset="-78"/>
                </a:rPr>
                <a:t>من قوانين المثلثات نجد:</a:t>
              </a: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3397332" y="4783132"/>
            <a:ext cx="2195512" cy="788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509" name="Equation" r:id="rId5" imgW="825480" imgH="393480" progId="Equation.DSMT4">
                    <p:embed/>
                  </p:oleObj>
                </mc:Choice>
                <mc:Fallback>
                  <p:oleObj name="Equation" r:id="rId5" imgW="825480" imgH="39348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332" y="4783132"/>
                          <a:ext cx="2195512" cy="788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9" name="صورة 28" descr="trigger_dc_chopper_1Q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52" y="401188"/>
            <a:ext cx="2950464" cy="2313432"/>
          </a:xfrm>
          <a:prstGeom prst="rect">
            <a:avLst/>
          </a:prstGeom>
        </p:spPr>
      </p:pic>
      <p:sp>
        <p:nvSpPr>
          <p:cNvPr id="30" name="مربع نص 29"/>
          <p:cNvSpPr txBox="1"/>
          <p:nvPr/>
        </p:nvSpPr>
        <p:spPr>
          <a:xfrm>
            <a:off x="392877" y="5500702"/>
            <a:ext cx="8358246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just"/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سنعتبر خلال دراستنا عندما تكون الحمولة </a:t>
            </a:r>
            <a:r>
              <a:rPr lang="ar-SY" sz="2800" b="1" dirty="0" err="1">
                <a:solidFill>
                  <a:schemeClr val="bg1"/>
                </a:solidFill>
                <a:cs typeface="Simplified Arabic" pitchFamily="2" charset="-78"/>
              </a:rPr>
              <a:t>أومية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تحريضية أن </a:t>
            </a:r>
            <a:r>
              <a:rPr lang="en-US" sz="28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ar-SY" sz="2800" b="1" dirty="0">
                <a:solidFill>
                  <a:schemeClr val="bg1"/>
                </a:solidFill>
                <a:cs typeface="Simplified Arabic" pitchFamily="2" charset="-78"/>
              </a:rPr>
              <a:t> كافية بحيث يكون تيار الحمولة مرشح بشكل مثالي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 descr="power2_fig3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6858016" y="3143248"/>
            <a:ext cx="1928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  <a:cs typeface="Simplified Arabic" pitchFamily="2" charset="-78"/>
              </a:rPr>
              <a:t>عمل الدارة</a:t>
            </a:r>
          </a:p>
        </p:txBody>
      </p:sp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5318125" y="3327400"/>
          <a:ext cx="15192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3" name="Equation" r:id="rId4" imgW="647640" imgH="203040" progId="Equation.DSMT4">
                  <p:embed/>
                </p:oleObj>
              </mc:Choice>
              <mc:Fallback>
                <p:oleObj name="Equation" r:id="rId4" imgW="6476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3327400"/>
                        <a:ext cx="1519238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4792663" y="3929066"/>
          <a:ext cx="25685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4" name="Equation" r:id="rId6" imgW="1091880" imgH="228600" progId="Equation.DSMT4">
                  <p:embed/>
                </p:oleObj>
              </mc:Choice>
              <mc:Fallback>
                <p:oleObj name="Equation" r:id="rId6" imgW="10918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663" y="3929066"/>
                        <a:ext cx="2568575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صورة 9" descr="power2_fig3_1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3438" y="642918"/>
            <a:ext cx="3724656" cy="2136648"/>
          </a:xfrm>
          <a:prstGeom prst="rect">
            <a:avLst/>
          </a:prstGeom>
        </p:spPr>
      </p:pic>
      <p:pic>
        <p:nvPicPr>
          <p:cNvPr id="12" name="صورة 11" descr="power2_fig3_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034" y="428604"/>
            <a:ext cx="3130296" cy="4291584"/>
          </a:xfrm>
          <a:prstGeom prst="rect">
            <a:avLst/>
          </a:prstGeom>
        </p:spPr>
      </p:pic>
      <p:sp>
        <p:nvSpPr>
          <p:cNvPr id="18" name="سهم لأعلى 17"/>
          <p:cNvSpPr/>
          <p:nvPr/>
        </p:nvSpPr>
        <p:spPr>
          <a:xfrm>
            <a:off x="1214414" y="4643446"/>
            <a:ext cx="214314" cy="7143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4987925" y="4959350"/>
          <a:ext cx="21796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5" name="Equation" r:id="rId10" imgW="927000" imgH="228600" progId="Equation.DSMT4">
                  <p:embed/>
                </p:oleObj>
              </mc:Choice>
              <mc:Fallback>
                <p:oleObj name="Equation" r:id="rId10" imgW="927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5" y="4959350"/>
                        <a:ext cx="2179638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4360863" y="5819775"/>
          <a:ext cx="34321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6" name="Equation" r:id="rId12" imgW="1460160" imgH="228600" progId="Equation.DSMT4">
                  <p:embed/>
                </p:oleObj>
              </mc:Choice>
              <mc:Fallback>
                <p:oleObj name="Equation" r:id="rId12" imgW="146016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819775"/>
                        <a:ext cx="34321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2017-2018</a:t>
            </a:r>
            <a:endParaRPr lang="ar-SY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A8FC-BB9E-42E2-A4DE-D94B488C17FE}" type="slidenum">
              <a:rPr lang="ar-SY" smtClean="0"/>
              <a:pPr/>
              <a:t>9</a:t>
            </a:fld>
            <a:endParaRPr lang="ar-SY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Y"/>
              <a:t>د. عماد الروح - منظمات الجهد المستمر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منظمات الجهد المستمر &amp;#x0D;&amp;#x0A;مقطعات الجهد المستمر&amp;#x0D;&amp;#x0A;DC Voltage Regulators&amp;#x0D;&amp;#x0A;DC Choppers&amp;quot;&quot;/&gt;&lt;property id=&quot;20307&quot; value=&quot;344&quot;/&gt;&lt;/object&gt;&lt;object type=&quot;3&quot; unique_id=&quot;10005&quot;&gt;&lt;property id=&quot;20148&quot; value=&quot;5&quot;/&gt;&lt;property id=&quot;20300&quot; value=&quot;Slide 2&quot;/&gt;&lt;property id=&quot;20307&quot; value=&quot;260&quot;/&gt;&lt;/object&gt;&lt;object type=&quot;3&quot; unique_id=&quot;10006&quot;&gt;&lt;property id=&quot;20148&quot; value=&quot;5&quot;/&gt;&lt;property id=&quot;20300&quot; value=&quot;Slide 3&quot;/&gt;&lt;property id=&quot;20307&quot; value=&quot;321&quot;/&gt;&lt;/object&gt;&lt;object type=&quot;3&quot; unique_id=&quot;10007&quot;&gt;&lt;property id=&quot;20148&quot; value=&quot;5&quot;/&gt;&lt;property id=&quot;20300&quot; value=&quot;Slide 4&quot;/&gt;&lt;property id=&quot;20307&quot; value=&quot;345&quot;/&gt;&lt;/object&gt;&lt;object type=&quot;3&quot; unique_id=&quot;10008&quot;&gt;&lt;property id=&quot;20148&quot; value=&quot;5&quot;/&gt;&lt;property id=&quot;20300&quot; value=&quot;Slide 5&quot;/&gt;&lt;property id=&quot;20307&quot; value=&quot;322&quot;/&gt;&lt;/object&gt;&lt;object type=&quot;3&quot; unique_id=&quot;10009&quot;&gt;&lt;property id=&quot;20148&quot; value=&quot;5&quot;/&gt;&lt;property id=&quot;20300&quot; value=&quot;Slide 8&quot;/&gt;&lt;property id=&quot;20307&quot; value=&quot;383&quot;/&gt;&lt;/object&gt;&lt;object type=&quot;3&quot; unique_id=&quot;10010&quot;&gt;&lt;property id=&quot;20148&quot; value=&quot;5&quot;/&gt;&lt;property id=&quot;20300&quot; value=&quot;Slide 9&quot;/&gt;&lt;property id=&quot;20307&quot; value=&quot;384&quot;/&gt;&lt;/object&gt;&lt;object type=&quot;3&quot; unique_id=&quot;10011&quot;&gt;&lt;property id=&quot;20148&quot; value=&quot;5&quot;/&gt;&lt;property id=&quot;20300&quot; value=&quot;Slide 10&quot;/&gt;&lt;property id=&quot;20307&quot; value=&quot;320&quot;/&gt;&lt;/object&gt;&lt;object type=&quot;3&quot; unique_id=&quot;10012&quot;&gt;&lt;property id=&quot;20148&quot; value=&quot;5&quot;/&gt;&lt;property id=&quot;20300&quot; value=&quot;Slide 11&quot;/&gt;&lt;property id=&quot;20307&quot; value=&quot;346&quot;/&gt;&lt;/object&gt;&lt;object type=&quot;3&quot; unique_id=&quot;10013&quot;&gt;&lt;property id=&quot;20148&quot; value=&quot;5&quot;/&gt;&lt;property id=&quot;20300&quot; value=&quot;Slide 12&quot;/&gt;&lt;property id=&quot;20307&quot; value=&quot;323&quot;/&gt;&lt;/object&gt;&lt;object type=&quot;3&quot; unique_id=&quot;10014&quot;&gt;&lt;property id=&quot;20148&quot; value=&quot;5&quot;/&gt;&lt;property id=&quot;20300&quot; value=&quot;Slide 13&quot;/&gt;&lt;property id=&quot;20307&quot; value=&quot;347&quot;/&gt;&lt;/object&gt;&lt;object type=&quot;3&quot; unique_id=&quot;10015&quot;&gt;&lt;property id=&quot;20148&quot; value=&quot;5&quot;/&gt;&lt;property id=&quot;20300&quot; value=&quot;Slide 14&quot;/&gt;&lt;property id=&quot;20307&quot; value=&quot;348&quot;/&gt;&lt;/object&gt;&lt;object type=&quot;3&quot; unique_id=&quot;10016&quot;&gt;&lt;property id=&quot;20148&quot; value=&quot;5&quot;/&gt;&lt;property id=&quot;20300&quot; value=&quot;Slide 15&quot;/&gt;&lt;property id=&quot;20307&quot; value=&quot;376&quot;/&gt;&lt;/object&gt;&lt;object type=&quot;3&quot; unique_id=&quot;10017&quot;&gt;&lt;property id=&quot;20148&quot; value=&quot;5&quot;/&gt;&lt;property id=&quot;20300&quot; value=&quot;Slide 17&quot;/&gt;&lt;property id=&quot;20307&quot; value=&quot;385&quot;/&gt;&lt;/object&gt;&lt;object type=&quot;3&quot; unique_id=&quot;10018&quot;&gt;&lt;property id=&quot;20148&quot; value=&quot;5&quot;/&gt;&lt;property id=&quot;20300&quot; value=&quot;Slide 18&quot;/&gt;&lt;property id=&quot;20307&quot; value=&quot;331&quot;/&gt;&lt;/object&gt;&lt;object type=&quot;3&quot; unique_id=&quot;10019&quot;&gt;&lt;property id=&quot;20148&quot; value=&quot;5&quot;/&gt;&lt;property id=&quot;20300&quot; value=&quot;Slide 19&quot;/&gt;&lt;property id=&quot;20307&quot; value=&quot;351&quot;/&gt;&lt;/object&gt;&lt;object type=&quot;3&quot; unique_id=&quot;10020&quot;&gt;&lt;property id=&quot;20148&quot; value=&quot;5&quot;/&gt;&lt;property id=&quot;20300&quot; value=&quot;Slide 20&quot;/&gt;&lt;property id=&quot;20307&quot; value=&quot;332&quot;/&gt;&lt;/object&gt;&lt;object type=&quot;3&quot; unique_id=&quot;10021&quot;&gt;&lt;property id=&quot;20148&quot; value=&quot;5&quot;/&gt;&lt;property id=&quot;20300&quot; value=&quot;Slide 21&quot;/&gt;&lt;property id=&quot;20307&quot; value=&quot;349&quot;/&gt;&lt;/object&gt;&lt;object type=&quot;3&quot; unique_id=&quot;10022&quot;&gt;&lt;property id=&quot;20148&quot; value=&quot;5&quot;/&gt;&lt;property id=&quot;20300&quot; value=&quot;Slide 22&quot;/&gt;&lt;property id=&quot;20307&quot; value=&quot;342&quot;/&gt;&lt;/object&gt;&lt;object type=&quot;3&quot; unique_id=&quot;10023&quot;&gt;&lt;property id=&quot;20148&quot; value=&quot;5&quot;/&gt;&lt;property id=&quot;20300&quot; value=&quot;Slide 23&quot;/&gt;&lt;property id=&quot;20307&quot; value=&quot;386&quot;/&gt;&lt;/object&gt;&lt;object type=&quot;3&quot; unique_id=&quot;10024&quot;&gt;&lt;property id=&quot;20148&quot; value=&quot;5&quot;/&gt;&lt;property id=&quot;20300&quot; value=&quot;Slide 24&quot;/&gt;&lt;property id=&quot;20307&quot; value=&quot;387&quot;/&gt;&lt;/object&gt;&lt;object type=&quot;3&quot; unique_id=&quot;10025&quot;&gt;&lt;property id=&quot;20148&quot; value=&quot;5&quot;/&gt;&lt;property id=&quot;20300&quot; value=&quot;Slide 25&quot;/&gt;&lt;property id=&quot;20307&quot; value=&quot;388&quot;/&gt;&lt;/object&gt;&lt;object type=&quot;3&quot; unique_id=&quot;10026&quot;&gt;&lt;property id=&quot;20148&quot; value=&quot;5&quot;/&gt;&lt;property id=&quot;20300&quot; value=&quot;Slide 26&quot;/&gt;&lt;property id=&quot;20307&quot; value=&quot;389&quot;/&gt;&lt;/object&gt;&lt;object type=&quot;3&quot; unique_id=&quot;10027&quot;&gt;&lt;property id=&quot;20148&quot; value=&quot;5&quot;/&gt;&lt;property id=&quot;20300&quot; value=&quot;Slide 27&quot;/&gt;&lt;property id=&quot;20307&quot; value=&quot;390&quot;/&gt;&lt;/object&gt;&lt;object type=&quot;3&quot; unique_id=&quot;10028&quot;&gt;&lt;property id=&quot;20148&quot; value=&quot;5&quot;/&gt;&lt;property id=&quot;20300&quot; value=&quot;Slide 28&quot;/&gt;&lt;property id=&quot;20307&quot; value=&quot;391&quot;/&gt;&lt;/object&gt;&lt;object type=&quot;3&quot; unique_id=&quot;10029&quot;&gt;&lt;property id=&quot;20148&quot; value=&quot;5&quot;/&gt;&lt;property id=&quot;20300&quot; value=&quot;Slide 29&quot;/&gt;&lt;property id=&quot;20307&quot; value=&quot;392&quot;/&gt;&lt;/object&gt;&lt;object type=&quot;3&quot; unique_id=&quot;10030&quot;&gt;&lt;property id=&quot;20148&quot; value=&quot;5&quot;/&gt;&lt;property id=&quot;20300&quot; value=&quot;Slide 30&quot;/&gt;&lt;property id=&quot;20307&quot; value=&quot;393&quot;/&gt;&lt;/object&gt;&lt;object type=&quot;3&quot; unique_id=&quot;10031&quot;&gt;&lt;property id=&quot;20148&quot; value=&quot;5&quot;/&gt;&lt;property id=&quot;20300&quot; value=&quot;Slide 32&quot;/&gt;&lt;property id=&quot;20307&quot; value=&quot;335&quot;/&gt;&lt;/object&gt;&lt;object type=&quot;3&quot; unique_id=&quot;10032&quot;&gt;&lt;property id=&quot;20148&quot; value=&quot;5&quot;/&gt;&lt;property id=&quot;20300&quot; value=&quot;Slide 33&quot;/&gt;&lt;property id=&quot;20307&quot; value=&quot;350&quot;/&gt;&lt;/object&gt;&lt;object type=&quot;3&quot; unique_id=&quot;10033&quot;&gt;&lt;property id=&quot;20148&quot; value=&quot;5&quot;/&gt;&lt;property id=&quot;20300&quot; value=&quot;Slide 34&quot;/&gt;&lt;property id=&quot;20307&quot; value=&quot;343&quot;/&gt;&lt;/object&gt;&lt;object type=&quot;3&quot; unique_id=&quot;10034&quot;&gt;&lt;property id=&quot;20148&quot; value=&quot;5&quot;/&gt;&lt;property id=&quot;20300&quot; value=&quot;Slide 35&quot;/&gt;&lt;property id=&quot;20307&quot; value=&quot;341&quot;/&gt;&lt;/object&gt;&lt;object type=&quot;3&quot; unique_id=&quot;10035&quot;&gt;&lt;property id=&quot;20148&quot; value=&quot;5&quot;/&gt;&lt;property id=&quot;20300&quot; value=&quot;Slide 37&quot;/&gt;&lt;property id=&quot;20307&quot; value=&quot;377&quot;/&gt;&lt;/object&gt;&lt;object type=&quot;3&quot; unique_id=&quot;10036&quot;&gt;&lt;property id=&quot;20148&quot; value=&quot;5&quot;/&gt;&lt;property id=&quot;20300&quot; value=&quot;Slide 38&quot;/&gt;&lt;property id=&quot;20307&quot; value=&quot;379&quot;/&gt;&lt;/object&gt;&lt;object type=&quot;3&quot; unique_id=&quot;10038&quot;&gt;&lt;property id=&quot;20148&quot; value=&quot;5&quot;/&gt;&lt;property id=&quot;20300&quot; value=&quot;Slide 39&quot;/&gt;&lt;property id=&quot;20307&quot; value=&quot;381&quot;/&gt;&lt;/object&gt;&lt;object type=&quot;3&quot; unique_id=&quot;10039&quot;&gt;&lt;property id=&quot;20148&quot; value=&quot;5&quot;/&gt;&lt;property id=&quot;20300&quot; value=&quot;Slide 40&quot;/&gt;&lt;property id=&quot;20307&quot; value=&quot;378&quot;/&gt;&lt;/object&gt;&lt;object type=&quot;3&quot; unique_id=&quot;10040&quot;&gt;&lt;property id=&quot;20148&quot; value=&quot;5&quot;/&gt;&lt;property id=&quot;20300&quot; value=&quot;Slide 41&quot;/&gt;&lt;property id=&quot;20307&quot; value=&quot;354&quot;/&gt;&lt;/object&gt;&lt;object type=&quot;3&quot; unique_id=&quot;10041&quot;&gt;&lt;property id=&quot;20148&quot; value=&quot;5&quot;/&gt;&lt;property id=&quot;20300&quot; value=&quot;Slide 42&quot;/&gt;&lt;property id=&quot;20307&quot; value=&quot;355&quot;/&gt;&lt;/object&gt;&lt;object type=&quot;3&quot; unique_id=&quot;10042&quot;&gt;&lt;property id=&quot;20148&quot; value=&quot;5&quot;/&gt;&lt;property id=&quot;20300&quot; value=&quot;Slide 43&quot;/&gt;&lt;property id=&quot;20307&quot; value=&quot;356&quot;/&gt;&lt;/object&gt;&lt;object type=&quot;3&quot; unique_id=&quot;10043&quot;&gt;&lt;property id=&quot;20148&quot; value=&quot;5&quot;/&gt;&lt;property id=&quot;20300&quot; value=&quot;Slide 44&quot;/&gt;&lt;property id=&quot;20307&quot; value=&quot;357&quot;/&gt;&lt;/object&gt;&lt;object type=&quot;3&quot; unique_id=&quot;10044&quot;&gt;&lt;property id=&quot;20148&quot; value=&quot;5&quot;/&gt;&lt;property id=&quot;20300&quot; value=&quot;Slide 45&quot;/&gt;&lt;property id=&quot;20307&quot; value=&quot;358&quot;/&gt;&lt;/object&gt;&lt;object type=&quot;3&quot; unique_id=&quot;10045&quot;&gt;&lt;property id=&quot;20148&quot; value=&quot;5&quot;/&gt;&lt;property id=&quot;20300&quot; value=&quot;Slide 46&quot;/&gt;&lt;property id=&quot;20307&quot; value=&quot;359&quot;/&gt;&lt;/object&gt;&lt;object type=&quot;3&quot; unique_id=&quot;10046&quot;&gt;&lt;property id=&quot;20148&quot; value=&quot;5&quot;/&gt;&lt;property id=&quot;20300&quot; value=&quot;Slide 47&quot;/&gt;&lt;property id=&quot;20307&quot; value=&quot;360&quot;/&gt;&lt;/object&gt;&lt;object type=&quot;3&quot; unique_id=&quot;10047&quot;&gt;&lt;property id=&quot;20148&quot; value=&quot;5&quot;/&gt;&lt;property id=&quot;20300&quot; value=&quot;Slide 48&quot;/&gt;&lt;property id=&quot;20307&quot; value=&quot;361&quot;/&gt;&lt;/object&gt;&lt;object type=&quot;3&quot; unique_id=&quot;10048&quot;&gt;&lt;property id=&quot;20148&quot; value=&quot;5&quot;/&gt;&lt;property id=&quot;20300&quot; value=&quot;Slide 49&quot;/&gt;&lt;property id=&quot;20307&quot; value=&quot;362&quot;/&gt;&lt;/object&gt;&lt;object type=&quot;3&quot; unique_id=&quot;10049&quot;&gt;&lt;property id=&quot;20148&quot; value=&quot;5&quot;/&gt;&lt;property id=&quot;20300&quot; value=&quot;Slide 50&quot;/&gt;&lt;property id=&quot;20307&quot; value=&quot;363&quot;/&gt;&lt;/object&gt;&lt;object type=&quot;3&quot; unique_id=&quot;10050&quot;&gt;&lt;property id=&quot;20148&quot; value=&quot;5&quot;/&gt;&lt;property id=&quot;20300&quot; value=&quot;Slide 51&quot;/&gt;&lt;property id=&quot;20307&quot; value=&quot;364&quot;/&gt;&lt;/object&gt;&lt;object type=&quot;3&quot; unique_id=&quot;10051&quot;&gt;&lt;property id=&quot;20148&quot; value=&quot;5&quot;/&gt;&lt;property id=&quot;20300&quot; value=&quot;Slide 52&quot;/&gt;&lt;property id=&quot;20307&quot; value=&quot;382&quot;/&gt;&lt;/object&gt;&lt;object type=&quot;3&quot; unique_id=&quot;10052&quot;&gt;&lt;property id=&quot;20148&quot; value=&quot;5&quot;/&gt;&lt;property id=&quot;20300&quot; value=&quot;Slide 53&quot;/&gt;&lt;property id=&quot;20307&quot; value=&quot;365&quot;/&gt;&lt;/object&gt;&lt;object type=&quot;3&quot; unique_id=&quot;10053&quot;&gt;&lt;property id=&quot;20148&quot; value=&quot;5&quot;/&gt;&lt;property id=&quot;20300&quot; value=&quot;Slide 54&quot;/&gt;&lt;property id=&quot;20307&quot; value=&quot;366&quot;/&gt;&lt;/object&gt;&lt;object type=&quot;3&quot; unique_id=&quot;10054&quot;&gt;&lt;property id=&quot;20148&quot; value=&quot;5&quot;/&gt;&lt;property id=&quot;20300&quot; value=&quot;Slide 55&quot;/&gt;&lt;property id=&quot;20307&quot; value=&quot;367&quot;/&gt;&lt;/object&gt;&lt;object type=&quot;3&quot; unique_id=&quot;10055&quot;&gt;&lt;property id=&quot;20148&quot; value=&quot;5&quot;/&gt;&lt;property id=&quot;20300&quot; value=&quot;Slide 56&quot;/&gt;&lt;property id=&quot;20307&quot; value=&quot;368&quot;/&gt;&lt;/object&gt;&lt;object type=&quot;3&quot; unique_id=&quot;10056&quot;&gt;&lt;property id=&quot;20148&quot; value=&quot;5&quot;/&gt;&lt;property id=&quot;20300&quot; value=&quot;Slide 57&quot;/&gt;&lt;property id=&quot;20307&quot; value=&quot;369&quot;/&gt;&lt;/object&gt;&lt;object type=&quot;3&quot; unique_id=&quot;10057&quot;&gt;&lt;property id=&quot;20148&quot; value=&quot;5&quot;/&gt;&lt;property id=&quot;20300&quot; value=&quot;Slide 58&quot;/&gt;&lt;property id=&quot;20307&quot; value=&quot;370&quot;/&gt;&lt;/object&gt;&lt;object type=&quot;3&quot; unique_id=&quot;10058&quot;&gt;&lt;property id=&quot;20148&quot; value=&quot;5&quot;/&gt;&lt;property id=&quot;20300&quot; value=&quot;Slide 59&quot;/&gt;&lt;property id=&quot;20307&quot; value=&quot;371&quot;/&gt;&lt;/object&gt;&lt;object type=&quot;3&quot; unique_id=&quot;10059&quot;&gt;&lt;property id=&quot;20148&quot; value=&quot;5&quot;/&gt;&lt;property id=&quot;20300&quot; value=&quot;Slide 60&quot;/&gt;&lt;property id=&quot;20307&quot; value=&quot;372&quot;/&gt;&lt;/object&gt;&lt;object type=&quot;3&quot; unique_id=&quot;10060&quot;&gt;&lt;property id=&quot;20148&quot; value=&quot;5&quot;/&gt;&lt;property id=&quot;20300&quot; value=&quot;Slide 61&quot;/&gt;&lt;property id=&quot;20307&quot; value=&quot;373&quot;/&gt;&lt;/object&gt;&lt;object type=&quot;3&quot; unique_id=&quot;10061&quot;&gt;&lt;property id=&quot;20148&quot; value=&quot;5&quot;/&gt;&lt;property id=&quot;20300&quot; value=&quot;Slide 62&quot;/&gt;&lt;property id=&quot;20307&quot; value=&quot;375&quot;/&gt;&lt;/object&gt;&lt;object type=&quot;3&quot; unique_id=&quot;10542&quot;&gt;&lt;property id=&quot;20148&quot; value=&quot;5&quot;/&gt;&lt;property id=&quot;20300&quot; value=&quot;Slide 31&quot;/&gt;&lt;property id=&quot;20307&quot; value=&quot;394&quot;/&gt;&lt;/object&gt;&lt;object type=&quot;3&quot; unique_id=&quot;10543&quot;&gt;&lt;property id=&quot;20148&quot; value=&quot;5&quot;/&gt;&lt;property id=&quot;20300&quot; value=&quot;Slide 6&quot;/&gt;&lt;property id=&quot;20307&quot; value=&quot;395&quot;/&gt;&lt;/object&gt;&lt;object type=&quot;3&quot; unique_id=&quot;10544&quot;&gt;&lt;property id=&quot;20148&quot; value=&quot;5&quot;/&gt;&lt;property id=&quot;20300&quot; value=&quot;Slide 7&quot;/&gt;&lt;property id=&quot;20307&quot; value=&quot;396&quot;/&gt;&lt;/object&gt;&lt;object type=&quot;3&quot; unique_id=&quot;10545&quot;&gt;&lt;property id=&quot;20148&quot; value=&quot;5&quot;/&gt;&lt;property id=&quot;20300&quot; value=&quot;Slide 16&quot;/&gt;&lt;property id=&quot;20307&quot; value=&quot;397&quot;/&gt;&lt;/object&gt;&lt;object type=&quot;3&quot; unique_id=&quot;10546&quot;&gt;&lt;property id=&quot;20148&quot; value=&quot;5&quot;/&gt;&lt;property id=&quot;20300&quot; value=&quot;Slide 36&quot;/&gt;&lt;property id=&quot;20307&quot; value=&quot;398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جهة">
  <a:themeElements>
    <a:clrScheme name="واجهة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واجهة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واجهة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16996</TotalTime>
  <Words>2551</Words>
  <Application>Microsoft Office PowerPoint</Application>
  <PresentationFormat>On-screen Show (4:3)</PresentationFormat>
  <Paragraphs>428</Paragraphs>
  <Slides>64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Calibri</vt:lpstr>
      <vt:lpstr>Courier New</vt:lpstr>
      <vt:lpstr>Helvetica-Black</vt:lpstr>
      <vt:lpstr>Simplified Arabic</vt:lpstr>
      <vt:lpstr>Times New Roman</vt:lpstr>
      <vt:lpstr>Verdana</vt:lpstr>
      <vt:lpstr>Wingdings 2</vt:lpstr>
      <vt:lpstr>واجهة</vt:lpstr>
      <vt:lpstr>Equation</vt:lpstr>
      <vt:lpstr>منظمات الجهد المستمر  مقطعات الجهد المستمر DC Voltage Regulators DC Choppers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الالكترونيات الصناعية</dc:title>
  <dc:creator>ASUS</dc:creator>
  <cp:lastModifiedBy>Asaad Kaadan</cp:lastModifiedBy>
  <cp:revision>672</cp:revision>
  <dcterms:created xsi:type="dcterms:W3CDTF">2007-07-19T15:41:10Z</dcterms:created>
  <dcterms:modified xsi:type="dcterms:W3CDTF">2019-03-07T10:43:22Z</dcterms:modified>
</cp:coreProperties>
</file>